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8" r:id="rId2"/>
    <p:sldId id="260" r:id="rId3"/>
    <p:sldId id="273" r:id="rId4"/>
    <p:sldId id="27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EBDA6D-DC69-4DCE-BAF7-6763517D3376}" type="datetimeFigureOut">
              <a:rPr lang="en-US"/>
              <a:t>3/16/2022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977E94-A6AB-4E02-8E43-E89F9CF4757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54258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F6C43-988E-4257-9A1C-C162EF036D58}" type="datetimeFigureOut">
              <a:rPr lang="en-US"/>
              <a:t>3/16/2022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491D0-8E1B-49C7-849B-A28568D9449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6325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inv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832533" y="1371600"/>
            <a:ext cx="9359467" cy="297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832533" y="4462272"/>
            <a:ext cx="9359467" cy="10332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">
          <a:xfrm>
            <a:off x="3175199" y="1943842"/>
            <a:ext cx="8500062" cy="2387600"/>
          </a:xfrm>
        </p:spPr>
        <p:txBody>
          <a:bodyPr anchor="b"/>
          <a:lstStyle>
            <a:lvl1pPr algn="l">
              <a:lnSpc>
                <a:spcPct val="90000"/>
              </a:lnSpc>
              <a:defRPr sz="60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5199" y="4538659"/>
            <a:ext cx="8500062" cy="865321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CCFE9AC-F15C-4FA0-A6F1-298829FA691D}" type="datetimeFigureOut">
              <a:rPr lang="en-US" smtClean="0"/>
              <a:pPr/>
              <a:t>3/16/2022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D266BE7-899D-4075-917F-DBDE33B6B6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5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3/16/2022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4133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inv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502152" y="-20637"/>
            <a:ext cx="7315200" cy="434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3502152" y="4462272"/>
            <a:ext cx="7315200" cy="17190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3838015" y="658346"/>
            <a:ext cx="6597464" cy="3664417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50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38014" y="4589463"/>
            <a:ext cx="6597465" cy="150018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CCFE9AC-F15C-4FA0-A6F1-298829FA691D}" type="datetimeFigureOut">
              <a:rPr lang="en-US" smtClean="0"/>
              <a:pPr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D266BE7-899D-4075-917F-DBDE33B6B6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45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80160" y="2194560"/>
            <a:ext cx="4489704" cy="3986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5368" y="2194560"/>
            <a:ext cx="4493424" cy="3986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3/16/2022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0104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0160" y="1828456"/>
            <a:ext cx="4489704" cy="8306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160" y="2743194"/>
            <a:ext cx="4489704" cy="343376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9088" y="1828456"/>
            <a:ext cx="4489704" cy="8306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9088" y="2743194"/>
            <a:ext cx="4489704" cy="343376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3/16/2022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6128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3/16/2022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4161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3/16/2022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3029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2"/>
          <p:cNvSpPr>
            <a:spLocks noGrp="1"/>
          </p:cNvSpPr>
          <p:nvPr>
            <p:ph type="body" sz="half" idx="2"/>
          </p:nvPr>
        </p:nvSpPr>
        <p:spPr>
          <a:xfrm>
            <a:off x="1291818" y="2465294"/>
            <a:ext cx="3834874" cy="3711669"/>
          </a:xfrm>
        </p:spPr>
        <p:txBody>
          <a:bodyPr>
            <a:normAutofit/>
          </a:bodyPr>
          <a:lstStyle>
            <a:lvl1pPr marL="0" indent="0">
              <a:spcBef>
                <a:spcPts val="1500"/>
              </a:spcBef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3"/>
          <p:cNvSpPr>
            <a:spLocks noGrp="1"/>
          </p:cNvSpPr>
          <p:nvPr>
            <p:ph idx="1"/>
          </p:nvPr>
        </p:nvSpPr>
        <p:spPr>
          <a:xfrm>
            <a:off x="5518897" y="2465294"/>
            <a:ext cx="5174504" cy="3711669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3/16/2022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1474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1819" y="2465293"/>
            <a:ext cx="3834874" cy="3711669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518896" y="1828456"/>
            <a:ext cx="5389895" cy="5029544"/>
          </a:xfrm>
        </p:spPr>
        <p:txBody>
          <a:bodyPr tIns="13716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3/16/2022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6136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en-US"/>
              <a:t>3/16/2022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6440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 rot="5400000">
            <a:off x="8267671" y="3370131"/>
            <a:ext cx="6858000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 rot="5400000">
            <a:off x="7523375" y="2743540"/>
            <a:ext cx="6857433" cy="1371487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266348" y="462249"/>
            <a:ext cx="1370886" cy="571471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8199" y="462249"/>
            <a:ext cx="9693088" cy="571471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8199" y="6356350"/>
            <a:ext cx="1971947" cy="365125"/>
          </a:xfrm>
        </p:spPr>
        <p:txBody>
          <a:bodyPr/>
          <a:lstStyle/>
          <a:p>
            <a:fld id="{2CCFE9AC-F15C-4FA0-A6F1-298829FA691D}" type="datetimeFigureOut">
              <a:rPr lang="en-US"/>
              <a:t>3/16/2022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82374" y="6356350"/>
            <a:ext cx="5687786" cy="365125"/>
          </a:xfrm>
        </p:spPr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2389" y="6356350"/>
            <a:ext cx="1968898" cy="365125"/>
          </a:xfrm>
        </p:spPr>
        <p:txBody>
          <a:bodyPr/>
          <a:lstStyle/>
          <a:p>
            <a:fld id="{BD266BE7-899D-4075-917F-DBDE33B6B69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941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347472"/>
            <a:ext cx="12188952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>
            <a:off x="0" y="457200"/>
            <a:ext cx="12188952" cy="1371257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280160" y="466343"/>
            <a:ext cx="9628632" cy="1362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0160" y="2190749"/>
            <a:ext cx="9628632" cy="39862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80160" y="6356350"/>
            <a:ext cx="19719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/>
                </a:solidFill>
              </a:defRPr>
            </a:lvl1pPr>
          </a:lstStyle>
          <a:p>
            <a:fld id="{2CCFE9AC-F15C-4FA0-A6F1-298829FA691D}" type="datetimeFigureOut">
              <a:rPr lang="en-US" smtClean="0"/>
              <a:pPr/>
              <a:t>3/16/2022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52107" y="6356350"/>
            <a:ext cx="56877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39894" y="6356350"/>
            <a:ext cx="19688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fld id="{BD266BE7-899D-4075-917F-DBDE33B6B6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921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3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500"/>
        </a:spcBef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Maths</a:t>
            </a:r>
            <a:r>
              <a:rPr lang="en-US" dirty="0"/>
              <a:t> in Key Stage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Mrs</a:t>
            </a:r>
            <a:r>
              <a:rPr lang="en-US" dirty="0"/>
              <a:t> Kinsella</a:t>
            </a:r>
          </a:p>
          <a:p>
            <a:r>
              <a:rPr lang="en-US" dirty="0" err="1"/>
              <a:t>Maths</a:t>
            </a:r>
            <a:r>
              <a:rPr lang="en-US" dirty="0"/>
              <a:t> Leader</a:t>
            </a:r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6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446">
        <p:fade/>
      </p:transition>
    </mc:Choice>
    <mc:Fallback xmlns="">
      <p:transition spd="med" advTm="114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Curriculum 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483577" y="2190749"/>
            <a:ext cx="11183815" cy="4517782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/>
              <a:t>We follow the National Curriculum </a:t>
            </a:r>
            <a:r>
              <a:rPr lang="en-US" sz="3200" dirty="0" err="1"/>
              <a:t>Programme</a:t>
            </a:r>
            <a:r>
              <a:rPr lang="en-US" sz="3200" dirty="0"/>
              <a:t> of Study for Mathematics</a:t>
            </a:r>
          </a:p>
          <a:p>
            <a:r>
              <a:rPr lang="en-US" sz="3200" dirty="0"/>
              <a:t>We have a long term plan for the year for each year group which is a spiral approach so that we revisit concepts throughout the year</a:t>
            </a:r>
          </a:p>
          <a:p>
            <a:r>
              <a:rPr lang="en-US" sz="3200" dirty="0"/>
              <a:t>More information about our curriculum, including the national curriculum statements for each year group, can be found on the Southwood website</a:t>
            </a:r>
          </a:p>
          <a:p>
            <a:r>
              <a:rPr lang="en-US" sz="3200" dirty="0"/>
              <a:t>Teachers produce weekly plans for their year group which focus on the needs of the children in that cohort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0387">
        <p:fade/>
      </p:transition>
    </mc:Choice>
    <mc:Fallback xmlns="">
      <p:transition spd="med" advTm="703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How do we teach </a:t>
            </a:r>
            <a:r>
              <a:rPr lang="en-US" sz="3600" dirty="0" err="1"/>
              <a:t>maths</a:t>
            </a:r>
            <a:r>
              <a:rPr lang="en-US" sz="3600" dirty="0"/>
              <a:t>?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1319" y="2190749"/>
            <a:ext cx="10936940" cy="4308663"/>
          </a:xfrm>
        </p:spPr>
        <p:txBody>
          <a:bodyPr>
            <a:normAutofit fontScale="70000" lnSpcReduction="20000"/>
          </a:bodyPr>
          <a:lstStyle/>
          <a:p>
            <a:r>
              <a:rPr lang="en-GB" sz="3200" dirty="0"/>
              <a:t>We take a mastery approach throughout the school</a:t>
            </a:r>
          </a:p>
          <a:p>
            <a:r>
              <a:rPr lang="en-GB" sz="3200" dirty="0"/>
              <a:t>Children are taught using the Concrete, Pictorial, Abstract (CPA) method</a:t>
            </a:r>
          </a:p>
          <a:p>
            <a:r>
              <a:rPr lang="en-US" sz="3200" dirty="0" err="1"/>
              <a:t>Maths</a:t>
            </a:r>
            <a:r>
              <a:rPr lang="en-US" sz="3200" dirty="0"/>
              <a:t> is taught in discreet lessons several times a week.</a:t>
            </a:r>
            <a:endParaRPr lang="en-GB" sz="3200" dirty="0"/>
          </a:p>
          <a:p>
            <a:r>
              <a:rPr lang="en-GB" sz="3200" dirty="0"/>
              <a:t>Each lesson starts with a mental warm up and then a maths input to teach particular concepts</a:t>
            </a:r>
          </a:p>
          <a:p>
            <a:r>
              <a:rPr lang="en-GB" sz="3200" dirty="0"/>
              <a:t>We try to present the maths as problems and in contexts that the children will understand and enjoy</a:t>
            </a:r>
          </a:p>
          <a:p>
            <a:r>
              <a:rPr lang="en-GB" sz="3200" dirty="0"/>
              <a:t>The children usually record their independent work in maths books</a:t>
            </a:r>
          </a:p>
          <a:p>
            <a:r>
              <a:rPr lang="en-GB" sz="3200" dirty="0"/>
              <a:t>There are always resources available to help children if they need them</a:t>
            </a:r>
          </a:p>
          <a:p>
            <a:r>
              <a:rPr lang="en-GB" sz="3200" dirty="0"/>
              <a:t>Children are encouraged to become independent learners.</a:t>
            </a:r>
          </a:p>
          <a:p>
            <a:pPr marL="0" indent="0">
              <a:buNone/>
            </a:pPr>
            <a:endParaRPr lang="en-US" sz="32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67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1505">
        <p:fade/>
      </p:transition>
    </mc:Choice>
    <mc:Fallback xmlns="">
      <p:transition spd="med" advTm="1815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How can I help at home?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957943" y="2190748"/>
            <a:ext cx="10406743" cy="4480017"/>
          </a:xfrm>
        </p:spPr>
        <p:txBody>
          <a:bodyPr>
            <a:normAutofit fontScale="62500" lnSpcReduction="20000"/>
          </a:bodyPr>
          <a:lstStyle/>
          <a:p>
            <a:r>
              <a:rPr lang="en-GB" sz="3200" dirty="0"/>
              <a:t>Bring number into your everyday interactions with your child</a:t>
            </a:r>
          </a:p>
          <a:p>
            <a:r>
              <a:rPr lang="en-GB" sz="3200" dirty="0"/>
              <a:t>Counting – anything, anywhere! Forwards and backwards, in steps of 2, 5, 10 and starting from any number.</a:t>
            </a:r>
          </a:p>
          <a:p>
            <a:r>
              <a:rPr lang="en-GB" sz="3200" dirty="0"/>
              <a:t>Recognising numbers in their environment</a:t>
            </a:r>
          </a:p>
          <a:p>
            <a:r>
              <a:rPr lang="en-GB" sz="3200" dirty="0"/>
              <a:t>Recognising and identifying shapes in their environment</a:t>
            </a:r>
          </a:p>
          <a:p>
            <a:r>
              <a:rPr lang="en-GB" sz="3200" dirty="0"/>
              <a:t>Using real money, discussing what each coin/note is worth. Reading prices in shops and understanding which price is greater/less</a:t>
            </a:r>
          </a:p>
          <a:p>
            <a:r>
              <a:rPr lang="en-GB" sz="3200" dirty="0"/>
              <a:t>Time language and reading the time on an analogue clock</a:t>
            </a:r>
          </a:p>
          <a:p>
            <a:r>
              <a:rPr lang="en-GB" sz="3200" dirty="0"/>
              <a:t>Measure – how tall are you? What do you weigh? Who is the tallest/shortest etc.</a:t>
            </a:r>
          </a:p>
          <a:p>
            <a:r>
              <a:rPr lang="en-GB" sz="3200" dirty="0"/>
              <a:t>Sharing amounts equally</a:t>
            </a:r>
          </a:p>
          <a:p>
            <a:r>
              <a:rPr lang="en-GB" sz="3200" dirty="0"/>
              <a:t>Giving your child an understanding of maths in the real world.</a:t>
            </a:r>
          </a:p>
          <a:p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endParaRPr lang="en-US" sz="32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8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66903">
        <p:fade/>
      </p:transition>
    </mc:Choice>
    <mc:Fallback xmlns="">
      <p:transition spd="med" advTm="1669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ducational subjects 16x9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0001127.potx" id="{6B18C398-4F76-4BDC-B8A4-D02A96E0AA82}" vid="{FBF1AC64-E511-41D2-AA23-0E693E79CD77}"/>
    </a:ext>
  </a:extLst>
</a:theme>
</file>

<file path=ppt/theme/theme2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Educational subjects presentation, chalkboard illustrations design (widescreen)</Template>
  <TotalTime>221</TotalTime>
  <Words>308</Words>
  <Application>Microsoft Office PowerPoint</Application>
  <PresentationFormat>Widescreen</PresentationFormat>
  <Paragraphs>28</Paragraphs>
  <Slides>4</Slides>
  <Notes>0</Notes>
  <HiddenSlides>0</HiddenSlides>
  <MMClips>4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Educational subjects 16x9</vt:lpstr>
      <vt:lpstr>Maths in Key Stage 1</vt:lpstr>
      <vt:lpstr>Curriculum </vt:lpstr>
      <vt:lpstr>How do we teach maths?</vt:lpstr>
      <vt:lpstr>How can I help at home?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in Reception Year</dc:title>
  <dc:creator>Penny Kinsella</dc:creator>
  <cp:lastModifiedBy>Rachel P</cp:lastModifiedBy>
  <cp:revision>17</cp:revision>
  <dcterms:created xsi:type="dcterms:W3CDTF">2022-03-07T09:59:10Z</dcterms:created>
  <dcterms:modified xsi:type="dcterms:W3CDTF">2022-03-16T15:55:31Z</dcterms:modified>
</cp:coreProperties>
</file>