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handoutMasterIdLst>
    <p:handoutMasterId r:id="rId25"/>
  </p:handoutMasterIdLst>
  <p:sldIdLst>
    <p:sldId id="256" r:id="rId2"/>
    <p:sldId id="290" r:id="rId3"/>
    <p:sldId id="293" r:id="rId4"/>
    <p:sldId id="277" r:id="rId5"/>
    <p:sldId id="302" r:id="rId6"/>
    <p:sldId id="259" r:id="rId7"/>
    <p:sldId id="306" r:id="rId8"/>
    <p:sldId id="273" r:id="rId9"/>
    <p:sldId id="281" r:id="rId10"/>
    <p:sldId id="301" r:id="rId11"/>
    <p:sldId id="303" r:id="rId12"/>
    <p:sldId id="284" r:id="rId13"/>
    <p:sldId id="286" r:id="rId14"/>
    <p:sldId id="274" r:id="rId15"/>
    <p:sldId id="287" r:id="rId16"/>
    <p:sldId id="266" r:id="rId17"/>
    <p:sldId id="304" r:id="rId18"/>
    <p:sldId id="305" r:id="rId19"/>
    <p:sldId id="267" r:id="rId20"/>
    <p:sldId id="283" r:id="rId21"/>
    <p:sldId id="296" r:id="rId22"/>
    <p:sldId id="288" r:id="rId23"/>
  </p:sldIdLst>
  <p:sldSz cx="9144000" cy="6858000" type="screen4x3"/>
  <p:notesSz cx="6858000" cy="9144000"/>
  <p:defaultTextStyle>
    <a:defPPr>
      <a:defRPr lang="fr-F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15" autoAdjust="0"/>
    <p:restoredTop sz="87922" autoAdjust="0"/>
  </p:normalViewPr>
  <p:slideViewPr>
    <p:cSldViewPr>
      <p:cViewPr varScale="1">
        <p:scale>
          <a:sx n="77" d="100"/>
          <a:sy n="77" d="100"/>
        </p:scale>
        <p:origin x="1277"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dirty="0"/>
          </a:p>
        </p:txBody>
      </p:sp>
      <p:sp>
        <p:nvSpPr>
          <p:cNvPr id="2662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F14A7923-5222-4576-A688-7CAACF503072}" type="datetimeFigureOut">
              <a:rPr lang="en-US"/>
              <a:pPr>
                <a:defRPr/>
              </a:pPr>
              <a:t>10/13/2024</a:t>
            </a:fld>
            <a:endParaRPr lang="en-US" dirty="0"/>
          </a:p>
        </p:txBody>
      </p:sp>
      <p:sp>
        <p:nvSpPr>
          <p:cNvPr id="2662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dirty="0"/>
          </a:p>
        </p:txBody>
      </p:sp>
      <p:sp>
        <p:nvSpPr>
          <p:cNvPr id="2662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4C519211-81AD-4610-9F99-4418EE180001}" type="slidenum">
              <a:rPr lang="en-US"/>
              <a:pPr>
                <a:defRPr/>
              </a:pPr>
              <a:t>‹#›</a:t>
            </a:fld>
            <a:endParaRPr lang="en-US" dirty="0"/>
          </a:p>
        </p:txBody>
      </p:sp>
    </p:spTree>
    <p:extLst>
      <p:ext uri="{BB962C8B-B14F-4D97-AF65-F5344CB8AC3E}">
        <p14:creationId xmlns:p14="http://schemas.microsoft.com/office/powerpoint/2010/main" val="41664062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0056B2D-2065-4E9F-99D4-E5A07FA2FE89}" type="datetimeFigureOut">
              <a:rPr lang="en-US"/>
              <a:pPr>
                <a:defRPr/>
              </a:pPr>
              <a:t>10/13/2024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ECE88D2-94A1-4EA0-A38F-BDA52697783C}" type="slidenum">
              <a:rPr lang="en-GB"/>
              <a:pPr>
                <a:defRPr/>
              </a:pPr>
              <a:t>‹#›</a:t>
            </a:fld>
            <a:endParaRPr lang="en-GB" dirty="0"/>
          </a:p>
        </p:txBody>
      </p:sp>
    </p:spTree>
    <p:extLst>
      <p:ext uri="{BB962C8B-B14F-4D97-AF65-F5344CB8AC3E}">
        <p14:creationId xmlns:p14="http://schemas.microsoft.com/office/powerpoint/2010/main" val="42599306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Sian Laver slide</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1</a:t>
            </a:fld>
            <a:endParaRPr lang="en-GB" dirty="0"/>
          </a:p>
        </p:txBody>
      </p:sp>
    </p:spTree>
    <p:extLst>
      <p:ext uri="{BB962C8B-B14F-4D97-AF65-F5344CB8AC3E}">
        <p14:creationId xmlns:p14="http://schemas.microsoft.com/office/powerpoint/2010/main" val="2944829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2</a:t>
            </a:fld>
            <a:endParaRPr lang="en-GB" dirty="0"/>
          </a:p>
        </p:txBody>
      </p:sp>
    </p:spTree>
    <p:extLst>
      <p:ext uri="{BB962C8B-B14F-4D97-AF65-F5344CB8AC3E}">
        <p14:creationId xmlns:p14="http://schemas.microsoft.com/office/powerpoint/2010/main" val="1871714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Suki </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6</a:t>
            </a:fld>
            <a:endParaRPr lang="en-GB" dirty="0"/>
          </a:p>
        </p:txBody>
      </p:sp>
    </p:spTree>
    <p:extLst>
      <p:ext uri="{BB962C8B-B14F-4D97-AF65-F5344CB8AC3E}">
        <p14:creationId xmlns:p14="http://schemas.microsoft.com/office/powerpoint/2010/main" val="2048659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Suki</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8</a:t>
            </a:fld>
            <a:endParaRPr lang="en-GB" dirty="0"/>
          </a:p>
        </p:txBody>
      </p:sp>
    </p:spTree>
    <p:extLst>
      <p:ext uri="{BB962C8B-B14F-4D97-AF65-F5344CB8AC3E}">
        <p14:creationId xmlns:p14="http://schemas.microsoft.com/office/powerpoint/2010/main" val="13291879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Sian </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14</a:t>
            </a:fld>
            <a:endParaRPr lang="en-GB" dirty="0"/>
          </a:p>
        </p:txBody>
      </p:sp>
    </p:spTree>
    <p:extLst>
      <p:ext uri="{BB962C8B-B14F-4D97-AF65-F5344CB8AC3E}">
        <p14:creationId xmlns:p14="http://schemas.microsoft.com/office/powerpoint/2010/main" val="2363744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 </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16</a:t>
            </a:fld>
            <a:endParaRPr lang="en-GB" dirty="0"/>
          </a:p>
        </p:txBody>
      </p:sp>
    </p:spTree>
    <p:extLst>
      <p:ext uri="{BB962C8B-B14F-4D97-AF65-F5344CB8AC3E}">
        <p14:creationId xmlns:p14="http://schemas.microsoft.com/office/powerpoint/2010/main" val="1882532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Emma </a:t>
            </a:r>
          </a:p>
        </p:txBody>
      </p:sp>
      <p:sp>
        <p:nvSpPr>
          <p:cNvPr id="4" name="Slide Number Placeholder 3"/>
          <p:cNvSpPr>
            <a:spLocks noGrp="1"/>
          </p:cNvSpPr>
          <p:nvPr>
            <p:ph type="sldNum" sz="quarter" idx="10"/>
          </p:nvPr>
        </p:nvSpPr>
        <p:spPr/>
        <p:txBody>
          <a:bodyPr/>
          <a:lstStyle/>
          <a:p>
            <a:pPr>
              <a:defRPr/>
            </a:pPr>
            <a:fld id="{8ECE88D2-94A1-4EA0-A38F-BDA52697783C}" type="slidenum">
              <a:rPr lang="en-GB" smtClean="0"/>
              <a:pPr>
                <a:defRPr/>
              </a:pPr>
              <a:t>19</a:t>
            </a:fld>
            <a:endParaRPr lang="en-GB" dirty="0"/>
          </a:p>
        </p:txBody>
      </p:sp>
    </p:spTree>
    <p:extLst>
      <p:ext uri="{BB962C8B-B14F-4D97-AF65-F5344CB8AC3E}">
        <p14:creationId xmlns:p14="http://schemas.microsoft.com/office/powerpoint/2010/main" val="2353682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n-US"/>
              <a:t>Click to edit Master title style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r-CA"/>
          </a:p>
        </p:txBody>
      </p:sp>
      <p:sp>
        <p:nvSpPr>
          <p:cNvPr id="4" name="Espace réservé de la date 3">
            <a:extLst>
              <a:ext uri="{FF2B5EF4-FFF2-40B4-BE49-F238E27FC236}">
                <a16:creationId xmlns:a16="http://schemas.microsoft.com/office/drawing/2014/main" id="{156AA511-EE56-477A-A4DA-867179801F41}"/>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B00DFEE2-DCE9-4185-9EE4-50F00D8D24C5}"/>
              </a:ext>
            </a:extLst>
          </p:cNvPr>
          <p:cNvSpPr>
            <a:spLocks noGrp="1"/>
          </p:cNvSpPr>
          <p:nvPr>
            <p:ph type="ftr" sz="quarter" idx="11"/>
          </p:nvPr>
        </p:nvSpPr>
        <p:spPr/>
        <p:txBody>
          <a:bodyPr/>
          <a:lstStyle>
            <a:lvl1pPr>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00ECDEA8-A1A5-44B8-B80B-F8CEEA280FD1}"/>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759416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Click to edit Master title style</a:t>
            </a:r>
            <a:endParaRPr lang="fr-CA"/>
          </a:p>
        </p:txBody>
      </p:sp>
      <p:sp>
        <p:nvSpPr>
          <p:cNvPr id="3" name="Espace réservé du contenu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Espace réservé de la date 3">
            <a:extLst>
              <a:ext uri="{FF2B5EF4-FFF2-40B4-BE49-F238E27FC236}">
                <a16:creationId xmlns:a16="http://schemas.microsoft.com/office/drawing/2014/main" id="{A18B1A32-910D-4807-8F25-34EA26A83829}"/>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5BBCE0C4-3C28-4D2B-BB24-07FD2095BCA8}"/>
              </a:ext>
            </a:extLst>
          </p:cNvPr>
          <p:cNvSpPr>
            <a:spLocks noGrp="1"/>
          </p:cNvSpPr>
          <p:nvPr>
            <p:ph type="ftr" sz="quarter" idx="11"/>
          </p:nvPr>
        </p:nvSpPr>
        <p:spPr/>
        <p:txBody>
          <a:bodyPr/>
          <a:lstStyle>
            <a:lvl1pPr>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B91DC153-0DEA-44AA-9D53-C8C555C8C612}"/>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2979183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Espace réservé de la date 3">
            <a:extLst>
              <a:ext uri="{FF2B5EF4-FFF2-40B4-BE49-F238E27FC236}">
                <a16:creationId xmlns:a16="http://schemas.microsoft.com/office/drawing/2014/main" id="{21575D33-F0AA-41A2-9D4E-04C9F84A6D73}"/>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6B03293C-3FA2-4239-96DB-41F3DB57168F}"/>
              </a:ext>
            </a:extLst>
          </p:cNvPr>
          <p:cNvSpPr>
            <a:spLocks noGrp="1"/>
          </p:cNvSpPr>
          <p:nvPr>
            <p:ph type="ftr" sz="quarter" idx="11"/>
          </p:nvPr>
        </p:nvSpPr>
        <p:spPr/>
        <p:txBody>
          <a:bodyPr/>
          <a:lstStyle>
            <a:lvl1pPr>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B2917FDC-12F0-4FD6-A318-3E0B4FB33B68}"/>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58940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Click to edit Master title style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Espace réservé de la date 3">
            <a:extLst>
              <a:ext uri="{FF2B5EF4-FFF2-40B4-BE49-F238E27FC236}">
                <a16:creationId xmlns:a16="http://schemas.microsoft.com/office/drawing/2014/main" id="{BA27AEC3-943E-4F18-B409-5E2BDFA602E5}"/>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6" name="Espace réservé du pied de page 4">
            <a:extLst>
              <a:ext uri="{FF2B5EF4-FFF2-40B4-BE49-F238E27FC236}">
                <a16:creationId xmlns:a16="http://schemas.microsoft.com/office/drawing/2014/main" id="{2ED03ECD-6303-4510-83C4-964228CDE347}"/>
              </a:ext>
            </a:extLst>
          </p:cNvPr>
          <p:cNvSpPr>
            <a:spLocks noGrp="1"/>
          </p:cNvSpPr>
          <p:nvPr>
            <p:ph type="ftr" sz="quarter" idx="11"/>
          </p:nvPr>
        </p:nvSpPr>
        <p:spPr/>
        <p:txBody>
          <a:bodyPr/>
          <a:lstStyle>
            <a:lvl1pPr>
              <a:defRPr/>
            </a:lvl1pPr>
          </a:lstStyle>
          <a:p>
            <a:pPr>
              <a:defRPr/>
            </a:pPr>
            <a:endParaRPr lang="en-GB" dirty="0"/>
          </a:p>
        </p:txBody>
      </p:sp>
      <p:sp>
        <p:nvSpPr>
          <p:cNvPr id="7" name="Espace réservé du numéro de diapositive 5">
            <a:extLst>
              <a:ext uri="{FF2B5EF4-FFF2-40B4-BE49-F238E27FC236}">
                <a16:creationId xmlns:a16="http://schemas.microsoft.com/office/drawing/2014/main" id="{B05D0D8E-9C42-4676-99E3-E37F4C5C8C47}"/>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964479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a:t>Click to edit Master title style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7" name="Espace réservé de la date 3">
            <a:extLst>
              <a:ext uri="{FF2B5EF4-FFF2-40B4-BE49-F238E27FC236}">
                <a16:creationId xmlns:a16="http://schemas.microsoft.com/office/drawing/2014/main" id="{549CF6EF-C30A-4DA3-B361-46DF2CAA89D1}"/>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8" name="Espace réservé du pied de page 4">
            <a:extLst>
              <a:ext uri="{FF2B5EF4-FFF2-40B4-BE49-F238E27FC236}">
                <a16:creationId xmlns:a16="http://schemas.microsoft.com/office/drawing/2014/main" id="{79A2F41F-B767-41A5-BE0E-9941C7274589}"/>
              </a:ext>
            </a:extLst>
          </p:cNvPr>
          <p:cNvSpPr>
            <a:spLocks noGrp="1"/>
          </p:cNvSpPr>
          <p:nvPr>
            <p:ph type="ftr" sz="quarter" idx="11"/>
          </p:nvPr>
        </p:nvSpPr>
        <p:spPr/>
        <p:txBody>
          <a:bodyPr/>
          <a:lstStyle>
            <a:lvl1pPr>
              <a:defRPr/>
            </a:lvl1pPr>
          </a:lstStyle>
          <a:p>
            <a:pPr>
              <a:defRPr/>
            </a:pPr>
            <a:endParaRPr lang="en-GB" dirty="0"/>
          </a:p>
        </p:txBody>
      </p:sp>
      <p:sp>
        <p:nvSpPr>
          <p:cNvPr id="9" name="Espace réservé du numéro de diapositive 5">
            <a:extLst>
              <a:ext uri="{FF2B5EF4-FFF2-40B4-BE49-F238E27FC236}">
                <a16:creationId xmlns:a16="http://schemas.microsoft.com/office/drawing/2014/main" id="{B591FEDF-D7BD-4BC6-A26A-9554F3F26B82}"/>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2572221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Click to edit Master title style</a:t>
            </a:r>
            <a:endParaRPr lang="fr-CA"/>
          </a:p>
        </p:txBody>
      </p:sp>
      <p:sp>
        <p:nvSpPr>
          <p:cNvPr id="3" name="Espace réservé de la date 3">
            <a:extLst>
              <a:ext uri="{FF2B5EF4-FFF2-40B4-BE49-F238E27FC236}">
                <a16:creationId xmlns:a16="http://schemas.microsoft.com/office/drawing/2014/main" id="{ABA85876-0108-408F-AAD4-9A9817CCA5A2}"/>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4" name="Espace réservé du pied de page 4">
            <a:extLst>
              <a:ext uri="{FF2B5EF4-FFF2-40B4-BE49-F238E27FC236}">
                <a16:creationId xmlns:a16="http://schemas.microsoft.com/office/drawing/2014/main" id="{CE264B0C-5FFC-4CC4-A4FB-249C1F46F6D8}"/>
              </a:ext>
            </a:extLst>
          </p:cNvPr>
          <p:cNvSpPr>
            <a:spLocks noGrp="1"/>
          </p:cNvSpPr>
          <p:nvPr>
            <p:ph type="ftr" sz="quarter" idx="11"/>
          </p:nvPr>
        </p:nvSpPr>
        <p:spPr/>
        <p:txBody>
          <a:bodyPr/>
          <a:lstStyle>
            <a:lvl1pPr>
              <a:defRPr/>
            </a:lvl1pPr>
          </a:lstStyle>
          <a:p>
            <a:pPr>
              <a:defRPr/>
            </a:pPr>
            <a:endParaRPr lang="en-GB" dirty="0"/>
          </a:p>
        </p:txBody>
      </p:sp>
      <p:sp>
        <p:nvSpPr>
          <p:cNvPr id="5" name="Espace réservé du numéro de diapositive 5">
            <a:extLst>
              <a:ext uri="{FF2B5EF4-FFF2-40B4-BE49-F238E27FC236}">
                <a16:creationId xmlns:a16="http://schemas.microsoft.com/office/drawing/2014/main" id="{217A2C1E-FA34-49C2-86E2-9365D8E22202}"/>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728292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a:extLst>
              <a:ext uri="{FF2B5EF4-FFF2-40B4-BE49-F238E27FC236}">
                <a16:creationId xmlns:a16="http://schemas.microsoft.com/office/drawing/2014/main" id="{AD45F55A-E742-4573-979F-D9863D6038FC}"/>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3" name="Espace réservé du pied de page 4">
            <a:extLst>
              <a:ext uri="{FF2B5EF4-FFF2-40B4-BE49-F238E27FC236}">
                <a16:creationId xmlns:a16="http://schemas.microsoft.com/office/drawing/2014/main" id="{A88BDEBE-795A-483D-AC7E-30513A920F0E}"/>
              </a:ext>
            </a:extLst>
          </p:cNvPr>
          <p:cNvSpPr>
            <a:spLocks noGrp="1"/>
          </p:cNvSpPr>
          <p:nvPr>
            <p:ph type="ftr" sz="quarter" idx="11"/>
          </p:nvPr>
        </p:nvSpPr>
        <p:spPr/>
        <p:txBody>
          <a:bodyPr/>
          <a:lstStyle>
            <a:lvl1pPr>
              <a:defRPr/>
            </a:lvl1pPr>
          </a:lstStyle>
          <a:p>
            <a:pPr>
              <a:defRPr/>
            </a:pPr>
            <a:endParaRPr lang="en-GB" dirty="0"/>
          </a:p>
        </p:txBody>
      </p:sp>
      <p:sp>
        <p:nvSpPr>
          <p:cNvPr id="4" name="Espace réservé du numéro de diapositive 5">
            <a:extLst>
              <a:ext uri="{FF2B5EF4-FFF2-40B4-BE49-F238E27FC236}">
                <a16:creationId xmlns:a16="http://schemas.microsoft.com/office/drawing/2014/main" id="{FBFE2EF6-F901-4676-B15D-2EBDA119892E}"/>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2580566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Espace réservé de la date 3">
            <a:extLst>
              <a:ext uri="{FF2B5EF4-FFF2-40B4-BE49-F238E27FC236}">
                <a16:creationId xmlns:a16="http://schemas.microsoft.com/office/drawing/2014/main" id="{D3C4FD91-B256-4745-81FE-275FE718C8CC}"/>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6" name="Espace réservé du pied de page 4">
            <a:extLst>
              <a:ext uri="{FF2B5EF4-FFF2-40B4-BE49-F238E27FC236}">
                <a16:creationId xmlns:a16="http://schemas.microsoft.com/office/drawing/2014/main" id="{5C5FD718-7A4E-412B-8EA5-7F1FAB6520B7}"/>
              </a:ext>
            </a:extLst>
          </p:cNvPr>
          <p:cNvSpPr>
            <a:spLocks noGrp="1"/>
          </p:cNvSpPr>
          <p:nvPr>
            <p:ph type="ftr" sz="quarter" idx="11"/>
          </p:nvPr>
        </p:nvSpPr>
        <p:spPr/>
        <p:txBody>
          <a:bodyPr/>
          <a:lstStyle>
            <a:lvl1pPr>
              <a:defRPr/>
            </a:lvl1pPr>
          </a:lstStyle>
          <a:p>
            <a:pPr>
              <a:defRPr/>
            </a:pPr>
            <a:endParaRPr lang="en-GB" dirty="0"/>
          </a:p>
        </p:txBody>
      </p:sp>
      <p:sp>
        <p:nvSpPr>
          <p:cNvPr id="7" name="Espace réservé du numéro de diapositive 5">
            <a:extLst>
              <a:ext uri="{FF2B5EF4-FFF2-40B4-BE49-F238E27FC236}">
                <a16:creationId xmlns:a16="http://schemas.microsoft.com/office/drawing/2014/main" id="{BD46E262-EFD6-4B9B-BAEF-B3DDC47AB8E1}"/>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304740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fr-CA" noProof="0"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Espace réservé de la date 3">
            <a:extLst>
              <a:ext uri="{FF2B5EF4-FFF2-40B4-BE49-F238E27FC236}">
                <a16:creationId xmlns:a16="http://schemas.microsoft.com/office/drawing/2014/main" id="{51A0125F-70E4-4A21-94C4-CD48842426A6}"/>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6" name="Espace réservé du pied de page 4">
            <a:extLst>
              <a:ext uri="{FF2B5EF4-FFF2-40B4-BE49-F238E27FC236}">
                <a16:creationId xmlns:a16="http://schemas.microsoft.com/office/drawing/2014/main" id="{D6BFF6E4-A4A1-4137-9BDE-00A6A1791CCE}"/>
              </a:ext>
            </a:extLst>
          </p:cNvPr>
          <p:cNvSpPr>
            <a:spLocks noGrp="1"/>
          </p:cNvSpPr>
          <p:nvPr>
            <p:ph type="ftr" sz="quarter" idx="11"/>
          </p:nvPr>
        </p:nvSpPr>
        <p:spPr/>
        <p:txBody>
          <a:bodyPr/>
          <a:lstStyle>
            <a:lvl1pPr>
              <a:defRPr/>
            </a:lvl1pPr>
          </a:lstStyle>
          <a:p>
            <a:pPr>
              <a:defRPr/>
            </a:pPr>
            <a:endParaRPr lang="en-GB" dirty="0"/>
          </a:p>
        </p:txBody>
      </p:sp>
      <p:sp>
        <p:nvSpPr>
          <p:cNvPr id="7" name="Espace réservé du numéro de diapositive 5">
            <a:extLst>
              <a:ext uri="{FF2B5EF4-FFF2-40B4-BE49-F238E27FC236}">
                <a16:creationId xmlns:a16="http://schemas.microsoft.com/office/drawing/2014/main" id="{0D87EEA4-D1E7-4099-8916-E4CED14CAD2E}"/>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3812554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Click to edit Master title style</a:t>
            </a:r>
            <a:endParaRPr lang="fr-CA"/>
          </a:p>
        </p:txBody>
      </p:sp>
      <p:sp>
        <p:nvSpPr>
          <p:cNvPr id="3" name="Espace réservé du texte vertical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Espace réservé de la date 3">
            <a:extLst>
              <a:ext uri="{FF2B5EF4-FFF2-40B4-BE49-F238E27FC236}">
                <a16:creationId xmlns:a16="http://schemas.microsoft.com/office/drawing/2014/main" id="{97EB42AD-4BFE-41BA-8D86-1A55E07C1EC3}"/>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8AA6E6D0-7BDE-4493-A348-E5C24FB23169}"/>
              </a:ext>
            </a:extLst>
          </p:cNvPr>
          <p:cNvSpPr>
            <a:spLocks noGrp="1"/>
          </p:cNvSpPr>
          <p:nvPr>
            <p:ph type="ftr" sz="quarter" idx="11"/>
          </p:nvPr>
        </p:nvSpPr>
        <p:spPr/>
        <p:txBody>
          <a:bodyPr/>
          <a:lstStyle>
            <a:lvl1pPr>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751D7D7E-C88B-47CE-9389-92F4DF1B82B1}"/>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556201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a:t>Click to edit Master title style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Espace réservé de la date 3">
            <a:extLst>
              <a:ext uri="{FF2B5EF4-FFF2-40B4-BE49-F238E27FC236}">
                <a16:creationId xmlns:a16="http://schemas.microsoft.com/office/drawing/2014/main" id="{92A3CF7A-62F8-496C-A9A8-263D8DECDD42}"/>
              </a:ext>
            </a:extLst>
          </p:cNvPr>
          <p:cNvSpPr>
            <a:spLocks noGrp="1"/>
          </p:cNvSpPr>
          <p:nvPr>
            <p:ph type="dt" sz="half" idx="10"/>
          </p:nvPr>
        </p:nvSpPr>
        <p:spPr/>
        <p:txBody>
          <a:bodyPr/>
          <a:lstStyle>
            <a:lvl1pPr>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D56D982B-E715-4366-A034-E60ADC264694}"/>
              </a:ext>
            </a:extLst>
          </p:cNvPr>
          <p:cNvSpPr>
            <a:spLocks noGrp="1"/>
          </p:cNvSpPr>
          <p:nvPr>
            <p:ph type="ftr" sz="quarter" idx="11"/>
          </p:nvPr>
        </p:nvSpPr>
        <p:spPr/>
        <p:txBody>
          <a:bodyPr/>
          <a:lstStyle>
            <a:lvl1pPr>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7C32FA7C-ACE4-4DF6-A2F3-B7C418BBCD40}"/>
              </a:ext>
            </a:extLst>
          </p:cNvPr>
          <p:cNvSpPr>
            <a:spLocks noGrp="1"/>
          </p:cNvSpPr>
          <p:nvPr>
            <p:ph type="sldNum" sz="quarter" idx="12"/>
          </p:nvPr>
        </p:nvSpPr>
        <p:spPr/>
        <p:txBody>
          <a:bodyPr/>
          <a:lstStyle>
            <a:lvl1pPr>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55952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Espace réservé du titre 1">
            <a:extLst>
              <a:ext uri="{FF2B5EF4-FFF2-40B4-BE49-F238E27FC236}">
                <a16:creationId xmlns:a16="http://schemas.microsoft.com/office/drawing/2014/main" id="{D8441DF1-1EB9-4C50-9C22-8782E6D3417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en-US"/>
              <a:t>Cliquez pour modifier le style du titre</a:t>
            </a:r>
            <a:endParaRPr lang="fr-CA" altLang="en-US"/>
          </a:p>
        </p:txBody>
      </p:sp>
      <p:sp>
        <p:nvSpPr>
          <p:cNvPr id="1027" name="Espace réservé du texte 2">
            <a:extLst>
              <a:ext uri="{FF2B5EF4-FFF2-40B4-BE49-F238E27FC236}">
                <a16:creationId xmlns:a16="http://schemas.microsoft.com/office/drawing/2014/main" id="{C706B4EE-2113-4B13-9914-8FEF34DC566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en-US"/>
              <a:t>Cliquez pour modifier les styles du texte du masque</a:t>
            </a:r>
          </a:p>
          <a:p>
            <a:pPr lvl="1"/>
            <a:r>
              <a:rPr lang="fr-FR" altLang="en-US"/>
              <a:t>Deuxième niveau</a:t>
            </a:r>
          </a:p>
          <a:p>
            <a:pPr lvl="2"/>
            <a:r>
              <a:rPr lang="fr-FR" altLang="en-US"/>
              <a:t>Troisième niveau</a:t>
            </a:r>
          </a:p>
          <a:p>
            <a:pPr lvl="3"/>
            <a:r>
              <a:rPr lang="fr-FR" altLang="en-US"/>
              <a:t>Quatrième niveau</a:t>
            </a:r>
          </a:p>
          <a:p>
            <a:pPr lvl="4"/>
            <a:r>
              <a:rPr lang="fr-FR" altLang="en-US"/>
              <a:t>Cinquième niveau</a:t>
            </a:r>
            <a:endParaRPr lang="fr-CA" altLang="en-US"/>
          </a:p>
        </p:txBody>
      </p:sp>
      <p:sp>
        <p:nvSpPr>
          <p:cNvPr id="4" name="Espace réservé de la date 3">
            <a:extLst>
              <a:ext uri="{FF2B5EF4-FFF2-40B4-BE49-F238E27FC236}">
                <a16:creationId xmlns:a16="http://schemas.microsoft.com/office/drawing/2014/main" id="{4B59EBDE-789F-4E69-9F7F-80E7B1ABECF2}"/>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itchFamily="34" charset="0"/>
              </a:defRPr>
            </a:lvl1pPr>
          </a:lstStyle>
          <a:p>
            <a:pPr>
              <a:defRPr/>
            </a:pPr>
            <a:fld id="{6848BADB-7AD8-46CE-81D9-47E8666304C9}" type="datetimeFigureOut">
              <a:rPr lang="en-US" smtClean="0"/>
              <a:pPr>
                <a:defRPr/>
              </a:pPr>
              <a:t>10/13/2024</a:t>
            </a:fld>
            <a:endParaRPr lang="en-GB" dirty="0"/>
          </a:p>
        </p:txBody>
      </p:sp>
      <p:sp>
        <p:nvSpPr>
          <p:cNvPr id="5" name="Espace réservé du pied de page 4">
            <a:extLst>
              <a:ext uri="{FF2B5EF4-FFF2-40B4-BE49-F238E27FC236}">
                <a16:creationId xmlns:a16="http://schemas.microsoft.com/office/drawing/2014/main" id="{0AC88014-BE4C-412F-94C4-D54E1533A438}"/>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latin typeface="Calibri" pitchFamily="34" charset="0"/>
              </a:defRPr>
            </a:lvl1pPr>
          </a:lstStyle>
          <a:p>
            <a:pPr>
              <a:defRPr/>
            </a:pPr>
            <a:endParaRPr lang="en-GB" dirty="0"/>
          </a:p>
        </p:txBody>
      </p:sp>
      <p:sp>
        <p:nvSpPr>
          <p:cNvPr id="6" name="Espace réservé du numéro de diapositive 5">
            <a:extLst>
              <a:ext uri="{FF2B5EF4-FFF2-40B4-BE49-F238E27FC236}">
                <a16:creationId xmlns:a16="http://schemas.microsoft.com/office/drawing/2014/main" id="{A1E7AF28-22D9-4EE7-98C2-DBB8F14F561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73DB4157-8F03-4D7C-8F8E-2EC8DF65E059}" type="slidenum">
              <a:rPr lang="en-GB" smtClean="0"/>
              <a:pPr>
                <a:defRPr/>
              </a:pPr>
              <a:t>‹#›</a:t>
            </a:fld>
            <a:endParaRPr lang="en-GB" dirty="0"/>
          </a:p>
        </p:txBody>
      </p:sp>
    </p:spTree>
    <p:extLst>
      <p:ext uri="{BB962C8B-B14F-4D97-AF65-F5344CB8AC3E}">
        <p14:creationId xmlns:p14="http://schemas.microsoft.com/office/powerpoint/2010/main" val="129515870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p:nvPr>
        </p:nvSpPr>
        <p:spPr>
          <a:xfrm>
            <a:off x="685800" y="2996952"/>
            <a:ext cx="7772400" cy="1470025"/>
          </a:xfrm>
        </p:spPr>
        <p:txBody>
          <a:bodyPr/>
          <a:lstStyle/>
          <a:p>
            <a:pPr eaLnBrk="1" hangingPunct="1"/>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Key Stage One </a:t>
            </a:r>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Curriculum Presentation </a:t>
            </a:r>
            <a:endParaRPr lang="en-GB" sz="3600" b="1"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371600" y="5301208"/>
            <a:ext cx="6400800" cy="852487"/>
          </a:xfrm>
        </p:spPr>
        <p:txBody>
          <a:bodyPr rtlCol="0">
            <a:normAutofit/>
          </a:bodyPr>
          <a:lstStyle/>
          <a:p>
            <a:pPr eaLnBrk="1" fontAlgn="auto" hangingPunct="1">
              <a:lnSpc>
                <a:spcPct val="90000"/>
              </a:lnSpc>
              <a:spcAft>
                <a:spcPts val="0"/>
              </a:spcAft>
              <a:buFont typeface="Arial" pitchFamily="34" charset="0"/>
              <a:buNone/>
              <a:defRPr/>
            </a:pPr>
            <a:r>
              <a:rPr lang="en-GB" smtClean="0">
                <a:latin typeface="Arial" panose="020B0604020202020204" pitchFamily="34" charset="0"/>
                <a:cs typeface="Arial" panose="020B0604020202020204" pitchFamily="34" charset="0"/>
              </a:rPr>
              <a:t>1</a:t>
            </a:r>
            <a:r>
              <a:rPr lang="en-GB" baseline="30000" smtClean="0">
                <a:latin typeface="Arial" panose="020B0604020202020204" pitchFamily="34" charset="0"/>
                <a:cs typeface="Arial" panose="020B0604020202020204" pitchFamily="34" charset="0"/>
              </a:rPr>
              <a:t>st</a:t>
            </a:r>
            <a:r>
              <a:rPr lang="en-GB" smtClean="0">
                <a:latin typeface="Arial" panose="020B0604020202020204" pitchFamily="34" charset="0"/>
                <a:cs typeface="Arial" panose="020B0604020202020204" pitchFamily="34" charset="0"/>
              </a:rPr>
              <a:t> October 2024</a:t>
            </a:r>
            <a:endParaRPr lang="en-GB" dirty="0">
              <a:latin typeface="Arial" panose="020B0604020202020204" pitchFamily="34" charset="0"/>
              <a:cs typeface="Arial" panose="020B0604020202020204" pitchFamily="34" charset="0"/>
            </a:endParaRPr>
          </a:p>
          <a:p>
            <a:pPr eaLnBrk="1" fontAlgn="auto" hangingPunct="1">
              <a:spcAft>
                <a:spcPts val="0"/>
              </a:spcAft>
              <a:buFont typeface="Arial" pitchFamily="34" charset="0"/>
              <a:buNone/>
              <a:defRPr/>
            </a:pPr>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856" y="332656"/>
            <a:ext cx="2448272" cy="24486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21980A7E-FAD1-4DF8-BF46-390A5083E169}"/>
              </a:ext>
            </a:extLst>
          </p:cNvPr>
          <p:cNvSpPr>
            <a:spLocks noGrp="1"/>
          </p:cNvSpPr>
          <p:nvPr>
            <p:ph type="title"/>
          </p:nvPr>
        </p:nvSpPr>
        <p:spPr/>
        <p:txBody>
          <a:bodyPr/>
          <a:lstStyle/>
          <a:p>
            <a:r>
              <a:rPr lang="fr-CA" altLang="en-US" b="1" dirty="0">
                <a:solidFill>
                  <a:srgbClr val="FF0000"/>
                </a:solidFill>
                <a:latin typeface="Arial" panose="020B0604020202020204" pitchFamily="34" charset="0"/>
                <a:cs typeface="Arial" panose="020B0604020202020204" pitchFamily="34" charset="0"/>
              </a:rPr>
              <a:t>Ethos and Values</a:t>
            </a:r>
            <a:endParaRPr lang="en-GB" alt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7849DDB-745B-417C-974F-8609EC87A55F}"/>
              </a:ext>
            </a:extLst>
          </p:cNvPr>
          <p:cNvSpPr>
            <a:spLocks noGrp="1"/>
          </p:cNvSpPr>
          <p:nvPr>
            <p:ph idx="1"/>
          </p:nvPr>
        </p:nvSpPr>
        <p:spPr/>
        <p:txBody>
          <a:bodyPr/>
          <a:lstStyle/>
          <a:p>
            <a:pPr marL="0" indent="0">
              <a:buFont typeface="Arial" panose="020B0604020202020204" pitchFamily="34" charset="0"/>
              <a:buNone/>
              <a:defRPr/>
            </a:pPr>
            <a:r>
              <a:rPr lang="en-GB" dirty="0">
                <a:latin typeface="Arial" panose="020B0604020202020204" pitchFamily="34" charset="0"/>
                <a:cs typeface="Arial" panose="020B0604020202020204" pitchFamily="34" charset="0"/>
              </a:rPr>
              <a:t>At Southwood everything we do is under pinned by </a:t>
            </a:r>
            <a:r>
              <a:rPr lang="en-GB" dirty="0" smtClean="0">
                <a:latin typeface="Arial" panose="020B0604020202020204" pitchFamily="34" charset="0"/>
                <a:cs typeface="Arial" panose="020B0604020202020204" pitchFamily="34" charset="0"/>
              </a:rPr>
              <a:t>our </a:t>
            </a:r>
            <a:r>
              <a:rPr lang="en-GB" dirty="0">
                <a:latin typeface="Arial" panose="020B0604020202020204" pitchFamily="34" charset="0"/>
                <a:cs typeface="Arial" panose="020B0604020202020204" pitchFamily="34" charset="0"/>
              </a:rPr>
              <a:t>core values</a:t>
            </a:r>
          </a:p>
          <a:p>
            <a:pPr marL="0" indent="0">
              <a:buFont typeface="Arial" panose="020B0604020202020204" pitchFamily="34" charset="0"/>
              <a:buNone/>
              <a:defRPr/>
            </a:pPr>
            <a:r>
              <a:rPr lang="en-GB" dirty="0">
                <a:latin typeface="Arial" panose="020B0604020202020204" pitchFamily="34" charset="0"/>
                <a:cs typeface="Arial" panose="020B0604020202020204" pitchFamily="34" charset="0"/>
              </a:rPr>
              <a:t> </a:t>
            </a:r>
          </a:p>
          <a:p>
            <a:pPr>
              <a:defRPr/>
            </a:pPr>
            <a:r>
              <a:rPr lang="en-GB" dirty="0">
                <a:latin typeface="Arial" panose="020B0604020202020204" pitchFamily="34" charset="0"/>
                <a:cs typeface="Arial" panose="020B0604020202020204" pitchFamily="34" charset="0"/>
              </a:rPr>
              <a:t>Excellence</a:t>
            </a:r>
          </a:p>
          <a:p>
            <a:pPr>
              <a:defRPr/>
            </a:pPr>
            <a:r>
              <a:rPr lang="en-GB" dirty="0">
                <a:latin typeface="Arial" panose="020B0604020202020204" pitchFamily="34" charset="0"/>
                <a:cs typeface="Arial" panose="020B0604020202020204" pitchFamily="34" charset="0"/>
              </a:rPr>
              <a:t>Respect </a:t>
            </a:r>
          </a:p>
          <a:p>
            <a:pPr>
              <a:defRPr/>
            </a:pPr>
            <a:r>
              <a:rPr lang="en-GB" dirty="0">
                <a:latin typeface="Arial" panose="020B0604020202020204" pitchFamily="34" charset="0"/>
                <a:cs typeface="Arial" panose="020B0604020202020204" pitchFamily="34" charset="0"/>
              </a:rPr>
              <a:t>Enjoyment</a:t>
            </a:r>
          </a:p>
          <a:p>
            <a:pPr>
              <a:defRPr/>
            </a:pPr>
            <a:endParaRPr lang="en-GB" dirty="0"/>
          </a:p>
          <a:p>
            <a:pPr>
              <a:defRPr/>
            </a:pP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35896" y="2833832"/>
            <a:ext cx="4644008" cy="3483006"/>
          </a:xfrm>
          <a:prstGeom prst="rect">
            <a:avLst/>
          </a:prstGeom>
        </p:spPr>
      </p:pic>
    </p:spTree>
    <p:extLst>
      <p:ext uri="{BB962C8B-B14F-4D97-AF65-F5344CB8AC3E}">
        <p14:creationId xmlns:p14="http://schemas.microsoft.com/office/powerpoint/2010/main" val="37496327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09"/>
            <a:ext cx="8229600" cy="1143000"/>
          </a:xfrm>
        </p:spPr>
        <p:txBody>
          <a:bodyPr>
            <a:normAutofit fontScale="90000"/>
          </a:bodyPr>
          <a:lstStyle/>
          <a:p>
            <a:r>
              <a:rPr lang="en-GB" b="1" dirty="0">
                <a:solidFill>
                  <a:srgbClr val="FF0000"/>
                </a:solidFill>
                <a:latin typeface="Arial" panose="020B0604020202020204" pitchFamily="34" charset="0"/>
                <a:cs typeface="Arial" panose="020B0604020202020204" pitchFamily="34" charset="0"/>
              </a:rPr>
              <a:t>National Vs School Curriculum</a:t>
            </a:r>
          </a:p>
        </p:txBody>
      </p:sp>
      <p:sp>
        <p:nvSpPr>
          <p:cNvPr id="3" name="Content Placeholder 2"/>
          <p:cNvSpPr>
            <a:spLocks noGrp="1"/>
          </p:cNvSpPr>
          <p:nvPr>
            <p:ph idx="1"/>
          </p:nvPr>
        </p:nvSpPr>
        <p:spPr>
          <a:xfrm>
            <a:off x="323528" y="1175182"/>
            <a:ext cx="4114800" cy="4525963"/>
          </a:xfrm>
          <a:ln w="28575">
            <a:solidFill>
              <a:srgbClr val="FF0000"/>
            </a:solidFill>
          </a:ln>
        </p:spPr>
        <p:txBody>
          <a:bodyPr>
            <a:normAutofit/>
          </a:bodyPr>
          <a:lstStyle/>
          <a:p>
            <a:pPr marL="0" indent="0">
              <a:buNone/>
            </a:pPr>
            <a:r>
              <a:rPr lang="en-GB" sz="2000" dirty="0" smtClean="0">
                <a:latin typeface="Arial" pitchFamily="34" charset="0"/>
                <a:cs typeface="Arial" pitchFamily="34" charset="0"/>
              </a:rPr>
              <a:t>The National Curriculum is set by government. </a:t>
            </a:r>
          </a:p>
          <a:p>
            <a:r>
              <a:rPr lang="en-GB" sz="2000" dirty="0" smtClean="0">
                <a:latin typeface="Arial" pitchFamily="34" charset="0"/>
                <a:cs typeface="Arial" pitchFamily="34" charset="0"/>
              </a:rPr>
              <a:t>It prescribes </a:t>
            </a:r>
            <a:r>
              <a:rPr lang="en-GB" sz="2000" dirty="0">
                <a:latin typeface="Arial" pitchFamily="34" charset="0"/>
                <a:cs typeface="Arial" pitchFamily="34" charset="0"/>
              </a:rPr>
              <a:t>a set of expectations known as ‘Programmes of Study</a:t>
            </a:r>
            <a:r>
              <a:rPr lang="en-GB" sz="2000" dirty="0" smtClean="0">
                <a:latin typeface="Arial" pitchFamily="34" charset="0"/>
                <a:cs typeface="Arial" pitchFamily="34" charset="0"/>
              </a:rPr>
              <a:t>’.</a:t>
            </a:r>
            <a:endParaRPr lang="en-GB" sz="2000" dirty="0">
              <a:latin typeface="Arial" pitchFamily="34" charset="0"/>
              <a:cs typeface="Arial" pitchFamily="34" charset="0"/>
            </a:endParaRPr>
          </a:p>
          <a:p>
            <a:r>
              <a:rPr lang="en-GB" sz="2000" dirty="0">
                <a:latin typeface="Arial" pitchFamily="34" charset="0"/>
                <a:cs typeface="Arial" pitchFamily="34" charset="0"/>
              </a:rPr>
              <a:t>P</a:t>
            </a:r>
            <a:r>
              <a:rPr lang="en-GB" sz="2000" dirty="0" smtClean="0">
                <a:latin typeface="Arial" pitchFamily="34" charset="0"/>
                <a:cs typeface="Arial" pitchFamily="34" charset="0"/>
              </a:rPr>
              <a:t>rovides </a:t>
            </a:r>
            <a:r>
              <a:rPr lang="en-GB" sz="2000" dirty="0">
                <a:latin typeface="Arial" pitchFamily="34" charset="0"/>
                <a:cs typeface="Arial" pitchFamily="34" charset="0"/>
              </a:rPr>
              <a:t>a core set of knowledge, skills and dispositions to be taught with some assessment </a:t>
            </a:r>
            <a:r>
              <a:rPr lang="en-GB" sz="2000" dirty="0" smtClean="0">
                <a:latin typeface="Arial" pitchFamily="34" charset="0"/>
                <a:cs typeface="Arial" pitchFamily="34" charset="0"/>
              </a:rPr>
              <a:t>criteria.</a:t>
            </a:r>
            <a:endParaRPr lang="en-GB" sz="2000" dirty="0">
              <a:latin typeface="Arial" pitchFamily="34" charset="0"/>
              <a:cs typeface="Arial" pitchFamily="34" charset="0"/>
            </a:endParaRPr>
          </a:p>
        </p:txBody>
      </p:sp>
      <p:sp>
        <p:nvSpPr>
          <p:cNvPr id="4" name="Content Placeholder 2"/>
          <p:cNvSpPr txBox="1">
            <a:spLocks/>
          </p:cNvSpPr>
          <p:nvPr/>
        </p:nvSpPr>
        <p:spPr>
          <a:xfrm>
            <a:off x="4788024" y="1556792"/>
            <a:ext cx="41148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dirty="0"/>
          </a:p>
        </p:txBody>
      </p:sp>
      <p:sp>
        <p:nvSpPr>
          <p:cNvPr id="5" name="Content Placeholder 2"/>
          <p:cNvSpPr txBox="1">
            <a:spLocks/>
          </p:cNvSpPr>
          <p:nvPr/>
        </p:nvSpPr>
        <p:spPr>
          <a:xfrm>
            <a:off x="4788024" y="1175182"/>
            <a:ext cx="4114800" cy="4525963"/>
          </a:xfrm>
          <a:prstGeom prst="rect">
            <a:avLst/>
          </a:prstGeom>
          <a:ln w="28575">
            <a:solidFill>
              <a:srgbClr val="FF0000"/>
            </a:solidFill>
          </a:ln>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smtClean="0">
                <a:latin typeface="Arial" pitchFamily="34" charset="0"/>
                <a:cs typeface="Arial" pitchFamily="34" charset="0"/>
              </a:rPr>
              <a:t>The School Curriculum plans </a:t>
            </a:r>
            <a:r>
              <a:rPr lang="en-GB" sz="2000" dirty="0">
                <a:latin typeface="Arial" pitchFamily="34" charset="0"/>
                <a:cs typeface="Arial" pitchFamily="34" charset="0"/>
              </a:rPr>
              <a:t>a programme of teaching to cover the required curriculum </a:t>
            </a:r>
            <a:r>
              <a:rPr lang="en-GB" sz="2000" dirty="0" smtClean="0">
                <a:latin typeface="Arial" pitchFamily="34" charset="0"/>
                <a:cs typeface="Arial" pitchFamily="34" charset="0"/>
              </a:rPr>
              <a:t>content.</a:t>
            </a:r>
            <a:endParaRPr lang="en-GB" sz="2000" dirty="0">
              <a:latin typeface="Arial" pitchFamily="34" charset="0"/>
              <a:cs typeface="Arial" pitchFamily="34" charset="0"/>
            </a:endParaRPr>
          </a:p>
          <a:p>
            <a:r>
              <a:rPr lang="en-GB" sz="2000" dirty="0">
                <a:latin typeface="Arial" pitchFamily="34" charset="0"/>
                <a:cs typeface="Arial" pitchFamily="34" charset="0"/>
              </a:rPr>
              <a:t>Provides meaningful contexts within which teaching and learning take </a:t>
            </a:r>
            <a:r>
              <a:rPr lang="en-GB" sz="2000" dirty="0" smtClean="0">
                <a:latin typeface="Arial" pitchFamily="34" charset="0"/>
                <a:cs typeface="Arial" pitchFamily="34" charset="0"/>
              </a:rPr>
              <a:t>place.</a:t>
            </a:r>
          </a:p>
          <a:p>
            <a:r>
              <a:rPr lang="en-GB" sz="2000" dirty="0" smtClean="0">
                <a:latin typeface="Arial" pitchFamily="34" charset="0"/>
                <a:cs typeface="Arial" pitchFamily="34" charset="0"/>
              </a:rPr>
              <a:t>Has a focus on exciting, hands on learning opportunities to bring the curriculum to life. </a:t>
            </a:r>
          </a:p>
          <a:p>
            <a:r>
              <a:rPr lang="en-GB" sz="2000" dirty="0">
                <a:latin typeface="Arial" pitchFamily="34" charset="0"/>
                <a:cs typeface="Arial" pitchFamily="34" charset="0"/>
              </a:rPr>
              <a:t>Teaches via half-termly themes / </a:t>
            </a:r>
            <a:r>
              <a:rPr lang="en-GB" sz="2000" dirty="0" smtClean="0">
                <a:latin typeface="Arial" pitchFamily="34" charset="0"/>
                <a:cs typeface="Arial" pitchFamily="34" charset="0"/>
              </a:rPr>
              <a:t>topics.</a:t>
            </a:r>
          </a:p>
          <a:p>
            <a:r>
              <a:rPr lang="en-GB" sz="2000" dirty="0" smtClean="0">
                <a:latin typeface="Arial" pitchFamily="34" charset="0"/>
                <a:cs typeface="Arial" pitchFamily="34" charset="0"/>
              </a:rPr>
              <a:t>Is whole-child focussed providing </a:t>
            </a:r>
            <a:r>
              <a:rPr lang="en-GB" sz="2000" dirty="0">
                <a:latin typeface="Arial" pitchFamily="34" charset="0"/>
                <a:cs typeface="Arial" pitchFamily="34" charset="0"/>
              </a:rPr>
              <a:t>active, creative learning opportunities with trips, visitors, drama, music, art, the </a:t>
            </a:r>
            <a:r>
              <a:rPr lang="en-GB" sz="2000" dirty="0" smtClean="0">
                <a:latin typeface="Arial" pitchFamily="34" charset="0"/>
                <a:cs typeface="Arial" pitchFamily="34" charset="0"/>
              </a:rPr>
              <a:t>outdoors and </a:t>
            </a:r>
            <a:r>
              <a:rPr lang="en-GB" sz="2000" dirty="0">
                <a:latin typeface="Arial" pitchFamily="34" charset="0"/>
                <a:cs typeface="Arial" pitchFamily="34" charset="0"/>
              </a:rPr>
              <a:t>ICT built into </a:t>
            </a:r>
            <a:r>
              <a:rPr lang="en-GB" sz="2000" dirty="0" smtClean="0">
                <a:latin typeface="Arial" pitchFamily="34" charset="0"/>
                <a:cs typeface="Arial" pitchFamily="34" charset="0"/>
              </a:rPr>
              <a:t>learning.</a:t>
            </a:r>
            <a:endParaRPr lang="en-GB" sz="2000" dirty="0">
              <a:latin typeface="Arial" pitchFamily="34" charset="0"/>
              <a:cs typeface="Arial" pitchFamily="34" charset="0"/>
            </a:endParaRPr>
          </a:p>
          <a:p>
            <a:endParaRPr lang="en-GB" sz="2000" dirty="0">
              <a:latin typeface="Arial" pitchFamily="34" charset="0"/>
              <a:cs typeface="Arial" pitchFamily="34" charset="0"/>
            </a:endParaRPr>
          </a:p>
          <a:p>
            <a:endParaRPr lang="en-GB" sz="2000" dirty="0">
              <a:latin typeface="Arial" pitchFamily="34" charset="0"/>
              <a:cs typeface="Arial" pitchFamily="34" charset="0"/>
            </a:endParaRPr>
          </a:p>
        </p:txBody>
      </p:sp>
    </p:spTree>
    <p:extLst>
      <p:ext uri="{BB962C8B-B14F-4D97-AF65-F5344CB8AC3E}">
        <p14:creationId xmlns:p14="http://schemas.microsoft.com/office/powerpoint/2010/main" val="34529322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76673"/>
            <a:ext cx="7772400" cy="720079"/>
          </a:xfrm>
        </p:spPr>
        <p:txBody>
          <a:bodyPr/>
          <a:lstStyle/>
          <a:p>
            <a:r>
              <a:rPr lang="en-GB" b="1" dirty="0">
                <a:solidFill>
                  <a:srgbClr val="FF0000"/>
                </a:solidFill>
                <a:latin typeface="Arial" panose="020B0604020202020204" pitchFamily="34" charset="0"/>
                <a:cs typeface="Arial" panose="020B0604020202020204" pitchFamily="34" charset="0"/>
              </a:rPr>
              <a:t>Transition</a:t>
            </a:r>
          </a:p>
        </p:txBody>
      </p:sp>
      <p:sp>
        <p:nvSpPr>
          <p:cNvPr id="3" name="Subtitle 2"/>
          <p:cNvSpPr>
            <a:spLocks noGrp="1"/>
          </p:cNvSpPr>
          <p:nvPr>
            <p:ph type="subTitle" idx="1"/>
          </p:nvPr>
        </p:nvSpPr>
        <p:spPr>
          <a:xfrm>
            <a:off x="179512" y="1556792"/>
            <a:ext cx="8784976" cy="4608512"/>
          </a:xfrm>
        </p:spPr>
        <p:txBody>
          <a:bodyPr/>
          <a:lstStyle/>
          <a:p>
            <a:pPr marL="457200" indent="-45720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The children came for several different sessions in the Summer Term to meet all the team and then specific sessions with their class teachers. </a:t>
            </a:r>
          </a:p>
          <a:p>
            <a:pPr marL="457200" indent="-457200" algn="l">
              <a:buFont typeface="Arial" panose="020B0604020202020204" pitchFamily="34" charset="0"/>
              <a:buChar char="•"/>
            </a:pPr>
            <a:endParaRPr lang="en-GB" sz="2000" dirty="0" smtClean="0">
              <a:solidFill>
                <a:schemeClr val="tx1"/>
              </a:solidFill>
              <a:latin typeface="Arial" panose="020B0604020202020204" pitchFamily="34" charset="0"/>
              <a:cs typeface="Arial" panose="020B0604020202020204" pitchFamily="34" charset="0"/>
            </a:endParaRPr>
          </a:p>
          <a:p>
            <a:pPr marL="457200" indent="-45720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We have timetabled the curriculum for the return to school carefully, to allow children to get use to the new routines in their new year group and plenty of time for PSHE (Personal, Social and Health Education) to help them in returning to school</a:t>
            </a:r>
            <a:r>
              <a:rPr lang="en-GB" sz="2000" dirty="0">
                <a:solidFill>
                  <a:schemeClr val="tx1"/>
                </a:solidFill>
                <a:latin typeface="Arial" panose="020B0604020202020204" pitchFamily="34" charset="0"/>
                <a:cs typeface="Arial" panose="020B0604020202020204" pitchFamily="34" charset="0"/>
              </a:rPr>
              <a:t> </a:t>
            </a:r>
            <a:r>
              <a:rPr lang="en-GB" sz="2000" dirty="0" smtClean="0">
                <a:solidFill>
                  <a:schemeClr val="tx1"/>
                </a:solidFill>
                <a:latin typeface="Arial" panose="020B0604020202020204" pitchFamily="34" charset="0"/>
                <a:cs typeface="Arial" panose="020B0604020202020204" pitchFamily="34" charset="0"/>
              </a:rPr>
              <a:t>and in adjusting to the new key stage. </a:t>
            </a:r>
            <a:endParaRPr lang="en-GB" sz="2000" dirty="0">
              <a:solidFill>
                <a:schemeClr val="tx1"/>
              </a:solidFill>
              <a:latin typeface="Arial" panose="020B0604020202020204" pitchFamily="34" charset="0"/>
              <a:cs typeface="Arial" panose="020B0604020202020204" pitchFamily="34" charset="0"/>
            </a:endParaRPr>
          </a:p>
          <a:p>
            <a:pPr marL="457200" indent="-457200" algn="l">
              <a:buFont typeface="Arial" panose="020B0604020202020204" pitchFamily="34" charset="0"/>
              <a:buChar char="•"/>
            </a:pPr>
            <a:endParaRPr lang="en-GB" sz="2000" dirty="0" smtClean="0">
              <a:solidFill>
                <a:schemeClr val="tx1"/>
              </a:solidFill>
              <a:latin typeface="Arial" panose="020B0604020202020204" pitchFamily="34" charset="0"/>
              <a:cs typeface="Arial" panose="020B0604020202020204" pitchFamily="34" charset="0"/>
            </a:endParaRPr>
          </a:p>
          <a:p>
            <a:pPr marL="457200" indent="-45720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Outside provision is used to enhance our learning and to help offer a varied timetable to ease transition back into school. This helps engage the children, but also allows for sensory and movement breaks for the children. </a:t>
            </a:r>
            <a:endParaRPr lang="en-GB" sz="2000" dirty="0">
              <a:solidFill>
                <a:schemeClr val="tx1"/>
              </a:solidFill>
              <a:latin typeface="Arial" panose="020B0604020202020204" pitchFamily="34" charset="0"/>
              <a:cs typeface="Arial" panose="020B0604020202020204" pitchFamily="34" charset="0"/>
            </a:endParaRPr>
          </a:p>
          <a:p>
            <a:pPr algn="l"/>
            <a:endParaRPr lang="en-GB" sz="2000" dirty="0">
              <a:solidFill>
                <a:schemeClr val="tx1"/>
              </a:solidFill>
              <a:latin typeface="Cambria" panose="02040503050406030204" pitchFamily="18" charset="0"/>
            </a:endParaRPr>
          </a:p>
        </p:txBody>
      </p:sp>
    </p:spTree>
    <p:extLst>
      <p:ext uri="{BB962C8B-B14F-4D97-AF65-F5344CB8AC3E}">
        <p14:creationId xmlns:p14="http://schemas.microsoft.com/office/powerpoint/2010/main" val="3546646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9939"/>
            <a:ext cx="8712968" cy="1470025"/>
          </a:xfrm>
        </p:spPr>
        <p:txBody>
          <a:bodyPr/>
          <a:lstStyle/>
          <a:p>
            <a:r>
              <a:rPr lang="en-GB" b="1" dirty="0" smtClean="0">
                <a:solidFill>
                  <a:srgbClr val="FF0000"/>
                </a:solidFill>
                <a:latin typeface="Arial" panose="020B0604020202020204" pitchFamily="34" charset="0"/>
                <a:cs typeface="Arial" panose="020B0604020202020204" pitchFamily="34" charset="0"/>
              </a:rPr>
              <a:t>How does the split class work?</a:t>
            </a:r>
            <a:endParaRPr lang="en-GB" b="1" dirty="0">
              <a:solidFill>
                <a:srgbClr val="FF0000"/>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323528" y="1124744"/>
            <a:ext cx="8568952" cy="4824536"/>
          </a:xfrm>
        </p:spPr>
        <p:txBody>
          <a:bodyPr/>
          <a:lstStyle/>
          <a:p>
            <a:pPr marL="285750" indent="-28575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We have to organise the classes to meet the needs of the specific cohort.</a:t>
            </a:r>
          </a:p>
          <a:p>
            <a:pPr marL="285750" indent="-285750" algn="l">
              <a:buFont typeface="Arial" panose="020B0604020202020204" pitchFamily="34" charset="0"/>
              <a:buChar char="•"/>
            </a:pPr>
            <a:endParaRPr lang="en-GB" sz="800" dirty="0" smtClean="0">
              <a:solidFill>
                <a:schemeClr val="tx1"/>
              </a:solidFill>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This year we have 2 year R classes and 3 mixed year 1 and 2 classes, known as Key Stage 1.</a:t>
            </a:r>
          </a:p>
          <a:p>
            <a:pPr marL="285750" indent="-285750" algn="l">
              <a:buFont typeface="Arial" panose="020B0604020202020204" pitchFamily="34" charset="0"/>
              <a:buChar char="•"/>
            </a:pPr>
            <a:endParaRPr lang="en-GB" sz="800" dirty="0" smtClean="0">
              <a:solidFill>
                <a:schemeClr val="tx1"/>
              </a:solidFill>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We have a 2 year rolling curriculum for our topics so all KS1 children will learn about the same topic at the same time. </a:t>
            </a:r>
          </a:p>
          <a:p>
            <a:pPr marL="285750" indent="-285750" algn="l">
              <a:buFont typeface="Arial" panose="020B0604020202020204" pitchFamily="34" charset="0"/>
              <a:buChar char="•"/>
            </a:pPr>
            <a:endParaRPr lang="en-GB" sz="800" dirty="0" smtClean="0">
              <a:solidFill>
                <a:schemeClr val="tx1"/>
              </a:solidFill>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Maths differs from this and has a specific yearly curriculum for year 1 and year 2. The children would be working on the same area of maths at the same time but with different objectives.</a:t>
            </a:r>
          </a:p>
          <a:p>
            <a:pPr algn="l"/>
            <a:endParaRPr lang="en-GB" sz="800" dirty="0" smtClean="0">
              <a:solidFill>
                <a:schemeClr val="tx1"/>
              </a:solidFill>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2000" dirty="0" smtClean="0">
                <a:solidFill>
                  <a:schemeClr val="tx1"/>
                </a:solidFill>
                <a:latin typeface="Arial" panose="020B0604020202020204" pitchFamily="34" charset="0"/>
                <a:cs typeface="Arial" panose="020B0604020202020204" pitchFamily="34" charset="0"/>
              </a:rPr>
              <a:t>We have skilled teaching assistant and we timetable in a flexible way to allow all the groups to have a good mix of teacher led sessions and independent sessions to practise the skills taught. </a:t>
            </a:r>
          </a:p>
        </p:txBody>
      </p:sp>
    </p:spTree>
    <p:extLst>
      <p:ext uri="{BB962C8B-B14F-4D97-AF65-F5344CB8AC3E}">
        <p14:creationId xmlns:p14="http://schemas.microsoft.com/office/powerpoint/2010/main" val="3748525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457199" y="435137"/>
            <a:ext cx="8229600" cy="833487"/>
          </a:xfrm>
        </p:spPr>
        <p:txBody>
          <a:bodyPr/>
          <a:lstStyle/>
          <a:p>
            <a:pPr eaLnBrk="1" hangingPunct="1"/>
            <a:r>
              <a:rPr lang="en-GB" b="1" dirty="0" smtClean="0">
                <a:solidFill>
                  <a:srgbClr val="FF0000"/>
                </a:solidFill>
                <a:latin typeface="Arial" panose="020B0604020202020204" pitchFamily="34" charset="0"/>
                <a:cs typeface="Arial" panose="020B0604020202020204" pitchFamily="34" charset="0"/>
              </a:rPr>
              <a:t>Topics</a:t>
            </a:r>
            <a:r>
              <a:rPr lang="en-GB" dirty="0" smtClean="0"/>
              <a:t/>
            </a:r>
            <a:br>
              <a:rPr lang="en-GB" dirty="0" smtClean="0"/>
            </a:br>
            <a:r>
              <a:rPr lang="en-GB" sz="1600" dirty="0" smtClean="0">
                <a:latin typeface="Cambria" panose="02040503050406030204" pitchFamily="18" charset="0"/>
              </a:rPr>
              <a:t/>
            </a:r>
            <a:br>
              <a:rPr lang="en-GB" sz="1600" dirty="0" smtClean="0">
                <a:latin typeface="Cambria" panose="02040503050406030204" pitchFamily="18" charset="0"/>
              </a:rPr>
            </a:br>
            <a:endParaRPr lang="en-GB" sz="1600" dirty="0">
              <a:latin typeface="Cambria" panose="02040503050406030204" pitchFamily="18" charset="0"/>
            </a:endParaRPr>
          </a:p>
        </p:txBody>
      </p:sp>
      <p:sp>
        <p:nvSpPr>
          <p:cNvPr id="17410" name="Rectangle 3"/>
          <p:cNvSpPr>
            <a:spLocks noChangeArrowheads="1"/>
          </p:cNvSpPr>
          <p:nvPr/>
        </p:nvSpPr>
        <p:spPr bwMode="auto">
          <a:xfrm>
            <a:off x="179536" y="1268760"/>
            <a:ext cx="8784927" cy="2751522"/>
          </a:xfrm>
          <a:prstGeom prst="rect">
            <a:avLst/>
          </a:prstGeom>
          <a:noFill/>
          <a:ln w="9525">
            <a:noFill/>
            <a:miter lim="800000"/>
            <a:headEnd/>
            <a:tailEnd/>
          </a:ln>
        </p:spPr>
        <p:txBody>
          <a:bodyPr wrap="square">
            <a:spAutoFit/>
          </a:bodyPr>
          <a:lstStyle/>
          <a:p>
            <a:pPr marL="342900" indent="-342900">
              <a:lnSpc>
                <a:spcPct val="80000"/>
              </a:lnSpc>
              <a:buFont typeface="Arial" panose="020B0604020202020204" pitchFamily="34" charset="0"/>
              <a:buChar char="•"/>
            </a:pPr>
            <a:r>
              <a:rPr lang="en-GB" sz="2400" dirty="0" smtClean="0">
                <a:cs typeface="Arial" panose="020B0604020202020204" pitchFamily="34" charset="0"/>
              </a:rPr>
              <a:t>Castles, Kings and Queens – a history based topic</a:t>
            </a:r>
          </a:p>
          <a:p>
            <a:pPr marL="342900" indent="-342900">
              <a:lnSpc>
                <a:spcPct val="80000"/>
              </a:lnSpc>
              <a:buFont typeface="Arial" panose="020B0604020202020204" pitchFamily="34" charset="0"/>
              <a:buChar char="•"/>
            </a:pPr>
            <a:r>
              <a:rPr lang="en-GB" sz="2400" dirty="0" smtClean="0">
                <a:cs typeface="Arial" panose="020B0604020202020204" pitchFamily="34" charset="0"/>
              </a:rPr>
              <a:t>Toys – a history and storybook based topic</a:t>
            </a:r>
          </a:p>
          <a:p>
            <a:pPr marL="342900" indent="-342900">
              <a:lnSpc>
                <a:spcPct val="80000"/>
              </a:lnSpc>
              <a:buFont typeface="Arial" panose="020B0604020202020204" pitchFamily="34" charset="0"/>
              <a:buChar char="•"/>
            </a:pPr>
            <a:r>
              <a:rPr lang="en-GB" sz="2400" dirty="0" smtClean="0">
                <a:cs typeface="Arial" panose="020B0604020202020204" pitchFamily="34" charset="0"/>
              </a:rPr>
              <a:t>Mighty Machines – a science and DT based topic</a:t>
            </a:r>
          </a:p>
          <a:p>
            <a:pPr marL="342900" indent="-342900">
              <a:lnSpc>
                <a:spcPct val="80000"/>
              </a:lnSpc>
              <a:buFont typeface="Arial" panose="020B0604020202020204" pitchFamily="34" charset="0"/>
              <a:buChar char="•"/>
            </a:pPr>
            <a:r>
              <a:rPr lang="en-GB" sz="2400" dirty="0" smtClean="0">
                <a:cs typeface="Arial" panose="020B0604020202020204" pitchFamily="34" charset="0"/>
              </a:rPr>
              <a:t>Brilliant Birds – a science and art based topic</a:t>
            </a:r>
          </a:p>
          <a:p>
            <a:pPr marL="342900" indent="-342900">
              <a:lnSpc>
                <a:spcPct val="80000"/>
              </a:lnSpc>
              <a:buFont typeface="Arial" panose="020B0604020202020204" pitchFamily="34" charset="0"/>
              <a:buChar char="•"/>
            </a:pPr>
            <a:r>
              <a:rPr lang="en-GB" sz="2400" dirty="0" smtClean="0">
                <a:cs typeface="Arial" panose="020B0604020202020204" pitchFamily="34" charset="0"/>
              </a:rPr>
              <a:t>Going Green – a geography, PSHE and science topic</a:t>
            </a:r>
          </a:p>
          <a:p>
            <a:pPr marL="342900" indent="-342900">
              <a:lnSpc>
                <a:spcPct val="80000"/>
              </a:lnSpc>
              <a:buFont typeface="Arial" panose="020B0604020202020204" pitchFamily="34" charset="0"/>
              <a:buChar char="•"/>
            </a:pPr>
            <a:r>
              <a:rPr lang="en-GB" sz="2400" dirty="0" smtClean="0">
                <a:cs typeface="Arial" panose="020B0604020202020204" pitchFamily="34" charset="0"/>
              </a:rPr>
              <a:t>H20 – a history based topic (Titanic)</a:t>
            </a:r>
          </a:p>
          <a:p>
            <a:pPr marL="342900" indent="-342900">
              <a:lnSpc>
                <a:spcPct val="80000"/>
              </a:lnSpc>
              <a:buFont typeface="Arial" panose="020B0604020202020204" pitchFamily="34" charset="0"/>
              <a:buChar char="•"/>
            </a:pPr>
            <a:endParaRPr lang="en-GB" sz="2400" dirty="0">
              <a:cs typeface="Arial" panose="020B0604020202020204" pitchFamily="34" charset="0"/>
            </a:endParaRPr>
          </a:p>
          <a:p>
            <a:pPr>
              <a:lnSpc>
                <a:spcPct val="80000"/>
              </a:lnSpc>
            </a:pPr>
            <a:r>
              <a:rPr lang="en-GB" sz="2400" dirty="0" smtClean="0">
                <a:cs typeface="Arial" panose="020B0604020202020204" pitchFamily="34" charset="0"/>
              </a:rPr>
              <a:t>We try to link all subjects to the topic. Texts used in literacy will be topic themed through story or non-fiction.</a:t>
            </a:r>
            <a:endParaRPr lang="en-GB" sz="2400" dirty="0">
              <a:cs typeface="Arial" panose="020B0604020202020204" pitchFamily="34" charset="0"/>
            </a:endParaRPr>
          </a:p>
        </p:txBody>
      </p:sp>
      <p:sp>
        <p:nvSpPr>
          <p:cNvPr id="17423" name="AutoShape 15" descr="data:image/jpeg;base64,/9j/4AAQSkZJRgABAQAAAQABAAD/2wCEAAkGBhQSERUUExQWFRQWGBwaGBgWGBoYHBsZFxgYGBccGxgcHCYgGhskGxcdIC8gIycpLCwsFR8xNTAqNSYrLCkBCQoKDgwOGg8PGjIkHyQ0KiwqLCwsMiwqLSksNC0uLCopLCwsLC8sLCovLCwsLCwsLCwuLCwsLCwsLCwsLCwsLP/AABEIAOAA4AMBIgACEQEDEQH/xAAcAAACAwEBAQEAAAAAAAAAAAADBAECBQYABwj/xAA8EAABAgUCAwYEBAUDBQEAAAABAhEAAxIhMQRBBVFhEyIycYGhBhSRsUJiwfAHI1Jy0YLh8RUkQ5Kisv/EABsBAAMBAQEBAQAAAAAAAAAAAAECAwQABQYH/8QAMhEAAgIBAgQDBwQCAwEAAAAAAQIAEQMSIQQxQVETImEFcYGRscHRI6Hw8TJCM2LhFP/aAAwDAQACEQMRAD8AzkjwhgQRyis9CRt/iLyAQxAHXmIlSHdIu5v0/wAx5B3E+ZumgUSnFhnJzi/obQLsyztaCJdiAdnI8osmYWZyw5Dn1MSld5BRSAQbnYj3iyZZN2Dvf8pGD5RRHXG+9uXSGZUkDxILbkm3TzgjeA7S8sAkFQYjlj1GR9rxedKSSyaQo3Pl5wIJIV3WBWSAroL2+rf6YZTKJUaQUtkmwUfL9YqCTtBEkae9gFANdrG9z6P1xBpIFZYFz+WwPV7iH5um7VElQVYBnqDJ/mKJfDFj9oZn6apSpgXcTCXJDUhY3Auc52jOMlby+i+syfllJCyqkk3p53uL4taLSAkIDhLKdg3U/UQ8vQoMyq5W6lUGYHbtLKCmwxdmwHxEjTS0qT3iokTACVBIDFdPdb8QHvBXMOgM44yOsz9NL7qhSScBJpFm+sXRpSZRWUkqZRdjbb9IbPDAkLYFVJNDkOnupUlyMgkqHmmITqinSgqDlSywSqnITkMXuDiGGWxsJ2gg7wBlAIqVS6mcs3KzfveIVpWQorY7i1g2GwTGpxDTpUQGK6lgEuCyaUkltzciATdOmiYh3FSEhjYJKRsz5cehgjMpIEBxsOsUkyj2RZHeSGw99i+3rAtLLYlLAKzcWI/55Q4ldctlEopSWmJWACrYFH4nIZrEPBJ+kSVi9gEYWAqlQ7ysYBa35r4geMAd+kPhk8jMtEtgVAJqJL1WsCXboGjz2r7pFrJJzi2/oYd7MOUoUoEyyokKSxVXSO62CBUz7w2nTIqUCyWtUSliXYKcOySLu3PpCjMORuDwjMZaTSO7c4fZ8PF1SQAKSkNnF+cFRqFH+kp5pD+hc2gC5zkG6g5DNu1sWMWJAkaMEtDlQABDjNmfr7/8x6cgBwC1nYj3BiUzgAQRUDe9v94hThkkNuCblmODCE7ToKX3TgciP8c4mVo1TD3U1E4AySdgIqQGfdgLu/p0jQ4Fr0yZ6Fq8OCR5j/HvE7joAWAJqJL0ZQ1Qy+GODe4t7wOUh3YA+3rD2v0/ZDsASohTnItenLFyC/0hSSjDZdj0/f6xZ0CvQPaW4tExZWTG2odDGpF0jyEeXKANQzj62EBlO6bnoRjmxEEUWXclhc2sGsOpuYoWsTFpowctF2cgHdrn1yAWP1j0xFjYJYWCVXva9+sWIZlOSOSuQvaKzFIYUjJu7h72D7B/tEiNpSAVMwHdNnADWGxgskukmxSD4b7nNsRqcC0ss6lAULKNNBcEWf6W94X1KgmaU00p7Qkq2so02GBj6RIN5yvx+cpp8uqCVNCigMEp+7mkt094PppubqAuxPeDAtd7+sO8N4CiYogqUEhK1Wa77OfP2gUj5eWkGYqaF4pQAQAGu5sBc74hjm0MQelfvGGIkA/zaCGgIlmhTl3Hm7hvS0FkaZ2UXBIukMBjdhf1h+VwvTpl9qFTx36SDS9RvgliOoMUk6iWtdIEwJSe8tVLWywAcmOx50a6B29I5wlasjf1ik5wWSlN2BL35CzbCKSdCp01F6FFuoaz9QYbkaXTTFhKe3SZiiAulIub5ckDb1huZ2IWpIVMUUEhQFIuLcoC8QrNp0m+fLpD4JAux84rIk0pAJcjeLGWLWxiH9PKSZc1TXSzEnmeWHhNo1JkDEgDlt+wP3iMmkA94vPCiWTuk3OxsB/n0heUlKSiUC6hc+jm/UkxuI00vs6zX4qWBTyfcRk8REp2QF1HvKwDmkMRvf2iXihiaB22hbGQLMztTpiWBSokKIJGVJZ0nk7W9IlWnNJoCqVC7hiCBueRNjGro1hSUsTydWbWL9YbmcNloCVrUuZWCQLJCQOQIN/OFyMqEDmTyqBcZYEjpMJWlBpKElRGVFRTfqTmJ0+nqUskFnaxLEjOctzjV4xoqQky5hCVAKSo7g4B/e8XGmT2NaisKCkpIl0Fyr+4WGYU5k0jJuQf6h8FtRXtMedpAosktTzuKjgMTyvEzdOTSCdj4cCzY9YJrtJJBCUGbUpy6mN03B7u9zDI4XLMkzSqaoOE0pscObqVjrHNlCiyOe0UYyTQmXqZSEDN2AA6AubQNctCipRqvcG+dwbc41ZUrSLP/lQ7oChSQ7ZYJ94BxLhcyTNSit3DpWBZSet7n/IhfFUvoIrtOOIhdXMTLlILAtYqF2GXGYPKms5CrDYgEgnDAuI9qUkK8sOWcuMAfeJUsrOKXLPzzgt7xQbSJnlalUxQKi5B5JBLg3cC+BES5ZuTvsIgWAZVVwADZoKqYwuC52AeKLXWIxJMAlJKc7OW+3sIsibTSoeHB6AB3+rwKXYJy5FmBwXccoKJRqWSLAFgPs/pCWY9QkxZsoNg5wBs/n+vSApQSQ+FfhexS+x2ILkRIN6rAN3U+Vh7wXSTCfFTSAE3IszXN3yI67MImrwqX/3ena5SXJOWYj7whqNIkGYFVMVVVM7MrD75+kNcBmhM+XMUoAOQ6iACgBTX/qdvrDM7hpRWUrkqSpSlAmakBiN4znIq5yW6gfeaghbEK7n6CRwCYBPWEk09issxZ2yDy8oRm6hTEGW6WYs5ckWbpfMafBkJE2mpLIlTApjYVBDXO17eUI6fTtMasGgUgAn1N9maHxb5nr/r94GH6a/H7TQkq7TQ3AJK8G/eCdx5xkaZBSlNUvunJdil8uOXXrGzJlpRp1JrSgqm1JB5UgYvuDyhHSoN1qmhSTbYJENw43b3mHL/AK+6F4ciifKD91S0hPeLgvhnun7RXVqmdpMBBYzFB0sCATZQ55vBdJKTLnSjSKaw5sKBcu/Lp1g83S0zFqrK6iTlwHJNrR1H/wCj4feGv0vj9ofRy2kzQ5Pgzc+KFWjR0KAZcxNSQTSzlsF4ArRNlSP/AGB9oOPKq5HB7j6COyEqpHb7mFkoT2HeJA7TYPenzjL13DkGqhSnWGchmbDMed41pcsKk0hSQa3YkCzNC69IQHqR6KB9hCYmXW2pjzO38EORSVFDpzioTD2q05WmQlJAJRYqxn92hWmD8WmhMuW5uEsQA6gSc9P3aKcT/kgHr9DExjytfp9Zm8ZBmLoUlSUSwEuSBZNgQGuTnleHNBLSNOsF0jtE4SFN3bPcOWyX3iZZM9CBMWBMSbLay0jAW1gesF08l5UyWVoCisEAqA7oSAfd4xmhjCHYgrf5HpKgecsN7B/qZk4IWUlBK03clIT0bxE3u9sCDz5n/Zrs7TW+kt/2Ip8h2CAkLlnLCsOfIDMODSH5UpSUCZWVMpQS7gB/3yiuV10r5r3FmTRWs7dDMJJUpCWFF77WF7cnNo0tdqwrT6VRBciYwyWBA/QQOXwhKQO1mpYclVOclkpzvmFeKcSEwhUukJlslIL+HAv1dzBb9R0I6bn5SY8itfXaJ6qQTUSw7r8/IchjaJlSzlyWDgFhuNhjlFtRLr7ySzJ7xGDuw5+cTKW67F0moYwXD+n+Y07apmIg1LCjYOAbnntAlLJcKcEbDB9YKpXeUEhgOmVDYfSK6lYPVx/u/o3vHGLLyJLgFfmOghnSaSZNS0pFRLuSWSHz3jvfaE16g9mLMSMuGbm5jX+Gk0zSbhpS3vYWB55a9olxGQpjLJLYUDOA0UVwOY1aDLXR46F3S2MjHUcoUCBMWlKGFZCSCE5GL/7xo8GWZMudNmOEKQUoH9RUcgcgM8nhTh6ElaFJQSmtPeJuDWHLctogjvT+nL5ShRfLXXpPTeHzELMshClJLgA/isT3eg5Q2eDTElJUUpZVRC1JSDzUlIJI+l4Jx2clWpmSyAQSp3tcYBbyhzii31C0sxEtFwfy2t0hldmKKDzF/EV+Y+hRqPY19fxKq4OoK7VLKFLKKFBVrEEjMJfKVahCUIBUt6lF8M2dod+Hpq0KSFWIVSeSknB9/aNKXLp1TDAXaGbK6albsWBrt0MZcasFI70Zz0jTFikl0pUpBLt3XYgnoWL8opxDhSpdMtSPCqqgFwtIsVJOeVjDfENGoJmJl5UtR8qlX9o2ps5JUJCyAsJSEKP4jT3h9f3zXJlbGUJ5Eb+nrOXEG1Dr0/EQTKe1vVm94LP0xQWOWBtfMeMsgkEMRDM5FSkDmlA+sa3yUw7UYAlg94CVo1KDsyf6iWH1MW+T5KQT/d/kQxxFXfpHhTYCFaYTG2TIoe6vkK+sdlVTpq5WZKKSxDGPSpJUWDOcOWi6r3P7aC6IfzE+Yijsy4yeoHwuIqgsB0i02TSSCzjlCi+DGZWUNWfEpSrhP4mfp941tRo1lSrbnccz1gmk0qk1khhQrcRmycQvg2GF7SgwkvRG0ykSgAEjAsG+kGOgILqKUlvxG7eQdoa4cgCteaEuPM4hJRO+TFw7O5RdgK+cnpCqGPWRP0JSyiARcBQuL9RGfJ0qklSrzFqwE28gBG7wq6jLPhWDbrzgOnQpEuatLVBkIfYnxH3iD8QU1KwthVeurYf+w+EGphy3v4TK+RIWlUxSJSvCElbu4NiADSYpxeRMQKabEPVlJ6AixMLrlKSrvErIBUFWscG3QYh74fmmbL1Mm9FJWgm9Kh/lwfrCZcj4l1E2Ou30iIqudIFHpKJ0aihkIcMQWYBI3JJIAEC0nClOE1SQb27UO7AKbb35QXg7q0+oBArMoB2Zwoim8ZsxbulJJt3t74DEOz43xB1u7sAaqq29LiFUVQSLv1hdboJsppc1OxvlwMXgMx0uAHCQwJySf3eNiTO7bQKBJKpKmBOWOB9C3oIydQfxqulmAHXc/WG4fIzg6uYNRcqBSNPI7xWXL5iyQ4qcsNrCzuXvzjZ+GZS+1WClz2Uxid3aw2AvCOk05MsAmzbMRzw0HVMXLwsgr7tTXAzSCPCCcnNswc2IvjIHWdjYK4JjvDNa6FSNQKEjwqt/LJYgNskv6PCszSKTqJUoy6CJgUCCKVJcXB3wP+YRYUqqcVKAKWyehdyI1DMUBLqUWQp0IABAIwwL4+kT8FxejkeY9e47SgyA1q6cvd2MrxXTj5id2oAC1mlRPo3QtGjxuQRqKgkYAJ3akXfzDN1jKOuUuYDMUGcslQCiQHFV3s+I0F8bUwAmqJUkqTfLDnBTE6lSK8oI7dvT0j61Ib1N/X8xnh0tzWqyEnPNjYDmXEX4fqe0nhX5y/mP23pGJ2s40qVVMWlLUk4JNyS+4EMcP1RSUzCpQKyyRYi+4Yer7RRkZwxbmRXuE5cgBAHIbzV7J5rHdR+jxm6nTrVOmqBKamUlXJWGbkwEaMuaQSS5LFj1Nv1iAmKrjN+boK/P2hJBG3eMygZqBU3agXIwpsxE4ssflCfYCBptiLrUSXOTE0waGof477dr+0oXsesNrJLmtNwr2O7wsEwWWspwSPKCHUq5mOxpkxroFEDl02+ULFWOrlK62SEqYBgwtFdGn+YnzjxL5jyCQXFjBGNvB8MmzVXBY16oKcnvHzP3g2iR4/7DFFXzeICiMEh+UNkxF8egekCtTapfh6g6kGwWG9doUnSSksoMYIRFhqlgNUW6sfvA8NlcunXmD6dRASCoDdJbQJoeYcAEJ6qPKBSAmYhclSmMzw3Z1C7A+kUmzCouok+cZut0zGsXU4DnCUuH/ebxPJw5cMWO5r4Vy9+84ZdNADYX+/OKTOFllyyigguKid7X6jrzjS4Pp1yUTJkwkKWns5Y5jdTegbyiTNnCwnKpBe4Ci3IKLkCEuJzlClS5lTKB73iLA2fG/KA+F3WnAA611/H7yQZUOpecc0ya5OpSlQUezGLN3uhtiMBNYPdFSlBISEjLFzYZNs9Y19Lr+6oSV0EgE0gA3w9rxVWuWEFK56+8PEVe4baB4eQOzCt/X0qBmQqBvtC6hNEoyQv+YVdou7027iC31IjOk+AhTCmxfpiIloSh1hYUDYuc8mPPoXiNTqQLsQSGKVBnBweVj7ExbEgxjfnzPxknbUZEnVIlhKS7Nk9doa1UylBLA8gecZcjUMkJFJKtyXucPb0gydQb5chklwSVdNm2YCH8TaonWNVlZDJ8N01WvuWyejsIiWuslJC0KZ6nu30ZukVkahyCATMpCSMMcnJH7EERrhd3TdlEkO/LLJjrHUxp75SlmVWoqTUTmkHHlvEafTg1oZihZo6BQz/bvAZUqruJX3iXUQc9KslhsH84fn8MJuFd/cqdiOTA2EdV8hGE8OzL99SyDgHc9E59cREhNIRTLVMKXS9gzWUGJzbeCpUUrly0pSAxK2wAOXrzhDg/GQJk1C2AE2aaifz2t5vBoc5QLYJnQy7gFm6HaCgRSUoEAggg4IgqUw8cCeSmLARIEECYEcCUCYtTF6Ylo6NUHTEFEGaIaBOqBIipTBimKFMGKRAqEUUmDEQMiDFImfxF6SKSQckKAp63hafrgWbvIKVAtekgPeCz0OtdKkqqSykO5cYIHlt0haRplBAIlpJKRUQWJtcKDMYQk3tJGN6WfWhKuY/5j05QAdTAczCSTSe0UaUJdIQOZUcj6Q5rfAe6VuGYbvFA20UxKchVZValmsHLeh5wDTSgElKhWAbKbALHfEHkzVByQEflUoX69ICiWgqUHFK27r4UPI3B6GJRTIlTCS9JU3h2DcxZn84tqZ/dLoLfmYD6PeD6aWl1KSXvT5BO0TqMFgCWsDDgGucWYciYpNk5dvCD53h1KiUqShIUlKQxZ7k3N/X6Rn1ktt+IZuenqILOs6SVWFnsxIcgp8zGYNVzo3q56TQXBUk95W2OYub8onTJVU5BU93IqChzTi463brFZCjQ6khJSl0FrkAsQRuC/vDMriPhSlAQFbnD9AN/NooKJswwk5CEpVNLLJZhtbAHL7x6TpVqqHaEAmoJd+6fDfIG1jFRLUlZdJUclaRgHak2ONrwzJkEkTEkLLEAg0uOTMcQ1WY4lhKmEFJSADYlFyX/ALiL/WM74c4cpemK0kApnTXUUgugqL2L3sFekH1M0NLVPQQ9VwSAlrgEPyvAf4Z8TA0hQQ5M9Tf6khV/UFvKL4l1XNvDLqDTYHEkICgLiWkXFPeJ5D3tDGm4ilRCSQJjOpILtuXVjEI8Z1CNHLWZwUmWT/LKB3r3odmcF2u1PkY+W8b+K589JllREp7Is5bFagAVeWOkcuJyfSFcD6q6T6TxX+IWkkOAozlAs0oAh/7yQn6Ewnof4r6ZZAVLmy3LEkApA2JKS/o3rHyhE/0t+2i1O4jT4C1NQwqJ960fxLpZrUaiUSbNWkF+TE/aNVIfEfm30/WDylqFwpQ5MTbezG0TPD9jFOAd5+jCIrTHwjR/Emplhk6meBt3yQPQvD0j481qf/Mok7qSlT+hBA9AIU8O0U4TPs5EVUI+UaT+JGsQf5ipaxyUgB/9SWaNDS/xPmgHtJUtZ2pJlsOV6qvN4BwPFOFp9CUIoRHM6H+I+mWwmBco7uy0j/Uku3pG/K1iJiXlzEqChYpUk/S8TKkcxIMjDmIuqTJQoClAUvFg5aF5stNZlpWtCyKrF/W/lcQv2agsKPaqmJCqUzE2wcKSG+vtFxqAyJk0GXMAOUlmO37vE7mcxY1zbU1JSRUWprY7PvHlaxZrISxSXbZQGxH4S3p7QVfF1BJJlkh7G4BBLA3Du/SK6uUpdKwoFlMqixAe7KuS3LED3GIZOpQlYSVhiLgE2L9YrNQFFACQUB6g3htby9IV1oZxUSC1TgIIHIWAc/WJko7VZsEpCR4bHydgY7VvUUy2nnhIBTZKiWCun5tn6viFpqkXWF993AU1ulrYxeLy5aFCxIKiUpDDuqHM3PvvC82b+IFQUBSbCl8H7QhO0WDlodJJwlg+LdB/VBpulNQRbvHxHJ3uXsekETN8QUknwkglmYWvjrF1lAQslQJUqoAEEg7fvlC6ROldRLeWErZamppHeZO7tuWF9to9oeHajsyvSTK2JCpc5zcM1MzOG8UX0WoKC3eIGQlAYH+5/eNzgE1PblCSGmpJtcVov7pf/wBYvi53NXDEFtJ6znDxqXLJdKpM97om1AHmxekj9tDmq4kJKO3VNQhCvwkO5GwpJqUwyPWN34j+G+3pSuUhcsXJLpUP7VDFzjEfI9doEypk2Wm6UzFAKIuw58izO3KNIwAmxNZ4Rb5x3j3xhN1JpA7OT/S7lTX76uX5Rbm8X+HPiNWmUQQkyyQVBmLpcAg+pB9Ywpxbfp1tz+sF0cgzJiUAipRAuWB5XP7vGkKAKE1qoUUJ9I+PfjHTT+HJlpmJmTZhQQAXKSggqKuRZwxy8fJp3OND/o0yZMKAhQW6mpDhQSsoLNyUkj0hbUoINJTScMWz5ZeOUAco1xFQi0iYQ42iVIaGeG6UrJ+n+539IJIAsymPG2RgiCyZSVpyebH9IaRoV7pP38sPGnK0SRk7Nc/pyg8qQgGwHoYyNxO+0+ixexF0/qN5vT+phmXe9t3/AGMRZQI6g8iP2I1uIaBQcgf72+/LnjlCcnTWcg3x16h/pGnFkGQWJ4nGcI3DPpPLoYimU7ZI9+sEXLALY9HhlUpiwZieTMR6WMAXu9j16dYrMUEbuwxz+0AlLAmMGD46HzzBVoObQfg/C0z9TKl1tWSAeSqVFJ8qgHgHlOuafD+NzpI7sxTE3FRIIH5TjriOj4X8bprCZqUISR4gDys7lwT1cdY5BUpQWUqFKkkgp5KGYJPlpI72DvljyP7vCNiVhJvjV59OnaslSCkgoyoC5J2H6wo5lBkltyktWXNylIx5HlHK/DfxauW0iaruGyJhuUH+kjccicdRjrhLCi8qglBupRU7te4zaPPyIVNTzMuMoaMgy5Sg2FByAt3c7kHxGEjLANZmKZ2CslR6ck/eD8QlhTroWouxd2SBkhPXYwJIQHF1y0VA7tUxB8rM+YkecgYuieopHdBJU4IsStjdtx9IXmkObEG1y7vYKfrESsk3DXAYnyDiLzJbFyAA908n5c/0aIXcWOhKT/LqZwLjLf0k+46ReWgEJWlIAfBFjsk9D16xTt0GW+fDUwZyLWgsztWIBSWy4u2xH7yI0dZ0CJBd1IqLkKAASA1xSBk/eG9JxJiShQqlqCpbkCprt63T6xbVoLJI5iptwP8AEU0czvKStIAJtaxOfcX5O/OOHlaOpKkETsZPxXpVoNc6UOhUAbdHePifxXqUHVT+zsgrNIvgAXuAXPI84746SUshSKHS70te25F9o+b8ZklU+YpixWpt7AtnJsA/nG3E5Jqevi4jxTVSnDgDPlpXLUsEuUpSSVAXUxGbA4hfiqpRnK+Xq7MEFDghQ6X5HeOq4Pq9JNlS0TkqQqU5C0O9ydxcQfX/AA6iapI0+nIQkHvgXUTzO4HPzjRvcvE/gvisuUozJoJWhIQikeICour8zqN93HKJ+K+FsETFICVTVLWBuEjA8nL42ii/huZKUCU7huY8xvHQfFDz5EpZxLFJbasgh+lmtgtHVXKdPnfyb35ZIHLlzh/SyaEAAh8knnvDczQEgm2LXH2YXLXPWBqlKKT3VM2WdrdOUZ8+o0BPoPYzYU1O7ANyFztv4baJEySucqmrtQQVAE0BCSBfD1P5gZaNPj3wvo5cidN7NMsJllQUjNQqVjGS2b1F8CMv+HPxDpZWm7Ba0omAkkrYBYfuscWFqTeNj4r1eln6JYM4JRlJSbKUjCaRdQdnA6R5zf8AJXSRfxg+o3q+/wDP2nz6XxITECxBUlwOuzHe8e08jtAphaygALBRd/InPmOsJaFAQlKX/W5tbYR2nw5wMolKExLErrFwXBwSQSM7dBGvAAr2OU9H2q1cMoetRr4TkuJaBSe94bgX/ECN9tox5wvbbPRo6/410lElISGSFjPiIIIG3WOLWouTyyOnSPRufKVInc9ukE4SttVIUDcTZZcf3j9Ir2Th29RiISgoIIF0l22cF/TpAO4gPKdv/EDgJSr5mUHBbtANiGAV5EMD/aDHH9qD5HI8v1EfYZWsRNkiZ4kLS5DVWIuCN+TR8m+KeFfLTnRUJau9LJBBZ7i+6TbyPWM+HJ/qZnw5L8h5zNnTWcZcWPP94jsfgvjIXIXLUtSZiNxcqQ3d8iMP/bHBTZj+/wBDD3w1xAydTKIdiqk3Zwq2YfMupY+ZNaGfUZg7RKEJrSoAE3VYHm/iPKI1EkS/AlZJyQygf7gc/wC8XlKHZ9oVKBUWsd3YC/KFNVpu9dlKyqnxAeTgE+QxHmHldTxjJZVPasCoEBLDYG5b28oifJASQ4UDMBsbgF3iyAxNExQSe8SwAGxtz2ty6RX5X+sXCrMzKsbMLDmekLFkrbupd0kP6jF8tDKyFpBN/wCodNzbkb+kB0hSq4DlIIFmDHaPaKclBpUKVnPInZtuUU6+hgjfDpASkEFTKALE4gU7TkklR/lpApS+WyTDyYz9RKQJoqdSl88BI/T/ABDMKWo8PLk0FaSGSrCw1nsyj05xPCvhFCqpk5dg6U3awLqtyqPr3oCZ5CaQQp2SxN0qPPmnf0hiWpQLoCVJ/ECWIIaz9OUFH0naXw5fD3mjoOE6OViWScEt9n8/aLr41L0pmzZlXYd2kBAKkkkJ2LkFwXPOKAwlx8A6acFYKFD1It6u0X1kmal4liw2mrouMaLXd2VMBUR4VApVa+Dn0eMj4uQrRSUqASZZUUrCw4KVAsOl4+YTdApBs6Wwq6bjd+fkY7SX8Tdvpjp9dLXOQWZaSELITcVAkMQbhTudxFiCJ6GxnKz6VrJKjY3St2SC1Nt/MnZ2vFJMypIBO5s9gd2As8WXIQgFMtFLu9RJW1RIJUGBLWtaxgSEl3z5Y6ARLM3QT6T2NwpAOVlBB5X9ZailQYn6sMFvWPoHw/8AD0qfw9QMxyslbg2lKCaRbm3i5+gMfOTpypyrOG5Pn2ja+FeGqVNUEM9KlXJAZJAZgC7v6NGVlsc56XFq5Sx5QDdxGbKUHqNxtcWZ7g4jsOE8ImL0AVKnlVTqoAYAMypYdy4bB3w2Yzfjf4eOmmpU5XWnvEWCikspulJTZ9jDvwDraFrlbLFSXO6bH/5//EMraZ53tUvn4MZcZ2G59en7TmOJ6RSpZV3lEEKuVHw5yeT9YyEIqY7ny5OftH1DiehCdQ58M0OP7hZfqRSfRUchxX4WMsnswTLJcZNGTcC7A78o9BHBE+WVtQuZOn72Eg2uce3Pyh3TaEVAg2xzLclJ3T1i+kXLLE0JUMhRAu3Im4+xjb4ZICyEgVh3BIIIv/UlgQ8UuGOcKlrkhXYg07y1g0vzScpJxg9RFuKcLk6xK0rSuXNZx+JjsoMSCLMcelo3UadksABjG7O32jJ1culaCau8kghG7FLJDGw+uMi8Y8oA8wmfMgA1jmJ8k4noF6eaqVMDKTnqNiDyIgOlmtMQXsFJP0Ij6L8RfDCdZLVMlOJ6D4SwB3Unp0PMdTHzRaCkkEMQ4IOxwX6xXG+tY+LIMiz7TxKWAjvLJvawGNywe3uTA5EsKUUNhnJ3BD3/ADEwGRMqTLM3vpWlASoGzsDcdSfaH5iVISShIUo5u1+cefVm54xG8WOrQa0kG7gsDYC3pz9YomQSQSogpYAfla4PU2eDyAo+KnmaRZzcefP6QqlL1Dvd5VQYt5ueX1gdriy8mogFJAsHSR7uL3gyUKrKtmAbnz8iHYQDTKdkkXAcKHQtFla0gjwkEs7kXGR0MNY6xY5J1aVEpBuNmMRqdLWFDmmkH3P76QRJgoMUqxvHETVJAmVJS5DBTFiLW6ENkQ7IkhNTbqKvrHkpz1iwMcFAhELGXx41pEsFvxK8g9I9SP8A5jSeIPCFAFZHeVcC4thIOTcXxvFEG82cMupr7TleH8NQueSukJTSS4FybowcWf2g3xPqpZSDJAUonxAApB/Ngi13h7/oFdSlKKZhLVJuCkE0BSVWOdmN4jSyTpUq7liCSpDkYLOkuU28x1ihy3N65VZtNzhU5Jd3JvfDsMknHXeJQlg0XwAOgjyxViMZNm5+nYcYx41UdBPS8Qzw7XzJK0zJSilYwbHIuCDYgviFRNIDKGd09ekdFwf4UlLkdrMmrExwpCKrFCWUxAv3hvZnELdTLxXE48SecWDtUpxrjc3U6dCpglgImFIoqALpCld0kttjpCHA9R2U+UoYCwC/JXdPsr2jT4yECWiUlISAXI38OSd3BBd9vOMCfuMfpCK1zPwqLl4ZkUbHUAPfPqev0YmppJIILhQZwRgh7dOoJjM08tVSkqUFFLOoJZybsRdizEsTkQzwzXmdJlqDVrSPIEBlHyBB9oiaikdmjxHJOQ5cqLZJf1Ma0JG8/PEVkJDdJm6jhonkAJSKS9djSegKc9Mc+R0k8KlA1dmkK3UAEk8z3WvB5EsISw/3JOSTuTzixVAJs3M2TKWO0XOjADJJTyuSOjgvaBCZUhExmU6QoOLOaFC5ff2ENEwbTaLtZcxKWqF/Im49x7RxsipTA5a0MzVatAUUpYrNyBz/ADHb1j5z8e8F73zCCCFEiYAPCRYKbkQwfy5x9C1BJQqgUzAWIs4LioPvCuq0tSygEUrArGSUgMbbAi3WFDlDczI5xPcy/hXVLVpZLUrADEHPdUU/UMPaOkJjlvhvhi9NOVLKVdmVKMtXMH8KuoYHreOnJg9TFy1qNdYnM05ShkmwyTewHvjELpleFYLihva1ovqkAzEuSQ7ZsCzgNETVJWKQFMNxYBupzEushPUkI7rVNY+ZgipLXSHJUH+xPQ9YiWbDyEGSqKaREuGSYuDAgYsDDRwYWqJK4z9drCgAhBW5YgZD9N/Ybkxq8F4tISTWmkjKlOq/JFrnmWA5QuqasOE5N7AEZ4Vwxc5QLNLBuSPE2wHLmY1PiKYhCGd1qwM2s59NusI8S+OZYS0kEqO6gwHpuY5PUcUXMUVLUVKO5hGyhOW5mpsqYF0JuZr/ADAgOsm1oUkFqkkPycEPGQdUYj5gxHxjMAcg2Ji6ngExBDFK3dqSQbAk2I6RmTlUEg/hLEi4c8iM745R3XBuJJlzQpeGIdqmdnLeVvWML4p4GlUxU3SuuWXKkpF0El7Isprg2FrwUyAmjPtOB9vZ2T9QgmYKNRUCwJpBJtgAsfciN+VqEy5ZTSvtEy1BRStLVyluD3U7pcPyjnJSWLKLdC74v15/Q840tFxBYVYKL3tfrY/W3UxYvp/xE1ZfaD5q1AbTc1qJU0khDioqDlQYLS5Dc0rSwcMxbeEtL8PKmqCg6ZZUANiouKqQ5pFy1RfHnHT8I4EucAZiVIBYEKuQFAEODjfO0ber7HTpBcAuHS9SjSoXZ8kB/SMi5XY2dplbjXwg6Gqx/PjPaHhwkSLsGGBgdB/nc3jITrA5Ucqz+g8hAeMfEhnClKaUP6lufTpGT2xiz5q2WfK8RnDGl5TfGtEe+cEYPbmKzNUUh+X7Jte3IAkwgykzILJqdANT+8+0dJwThxlpK1HvKYtikAWHncm/OOX+G9bp3ClkpWAD3wQwOLYCiNgSQMkYjQ+JvidCkdlKNQV4yHxaw89/pGgNpFsZ6WJFwAu53gNVPQZi1IelSnDl3sA46Eh4WmSwbixqBJG7c4y06swVGrifjAzzXfUxYzSUXgGok1N3lBv6S0VROeCPFgQwkyYurUIBpcW9b/5is+ZbvWHLctz/AMQNUl1KpUXsDtSDcs28eqC7h+7UGPk0JZiy0o2HkIKDC8s2HlBgqKycMDF3gKVQQGOjgyq0PCkzTQ9E0xJsYMaZZ0piny8a/ZxHZCJHDDMf5cxHZGNn5cR75UQvhGGYvZGPGXGz8nEfJwvhGGYeplTCHlzFS17KDKHqlTg/eASZvEAlQ+cUHAYoATuHwnlbfMdH8kIj5IRRdSihNC8TkUUDOd0egmBRXNnzZyj/AFqJH0JN+sNiXGv8lHvkxCsrMbMk7s5tjMiiPCXGv8kIkaOF8MxJj9kYnsTGv8mIn5UQRiMEx+wMWGnjW+XET2Ag+CYJlp00FRpof7MRFMOMMEFLltBXj0UUqLqumLcgiBneLEwNRholyiDYeUWBgMtVh5QV46L1hXi4VAAqCAx0YRvTJBJfZKjnkCdoKnTukMQS6nLlgEhOX/uhJExsHpnYwSXPIwSG688xNla7Bl1YVREYlyDYuAHPPYE8sMkwX5fBDYBNzuCp8YZJ+kLDVK/qP15P/k/WJGoP9R+vL/k/WFK5OdxwycqhVoZnILvi+C30gxkWDNU4CrvdWMY3HpCnanm/rFkzGwW9fX7/AGhirnrCCO0YGnJ3B/QMTf0B+ke7A7FJzg5YsWteAJnkYV78v+T9YsJ93e97vzzHVk7w2vaFlyXJBLAZOz4F/OPTJYCmLgWfmHAJ+8BRNbBbyixnm18YvHaX1c9p1iuUMvT8qWLMxN6iQGcPkbxX5c3um3Xdiph1sfpA+3N+8b9eWIlWpJBc5zfo36wunIBVw2vaGm6UuWakE3JNmIF7dR9YFMlEB7bYPNNQ9ooNQf6j9ef79oqqd19+jfaCq5BzMBK9BDTwEqKWxZyS56tsIgyCzuMPvzCeWXMCOoLNV7xC9QTlRPr++UcFcAD5wFlhV6YuQGNJILP+EOdog6Y9DazHkqk7c4CdSp3qL5zy/wCfeKpnM13bY4Z3byjtOTvBqXtGRpMhxU6WyM1bNl0wtNSzXFwDbqARnoYlerNrs2L9Scu+5+sAVOJZzi2duUcgyA+YxXK1sJ5SooTHiqKFcVkDPKMUMeJiqlQIk//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7425" name="AutoShape 17" descr="data:image/jpeg;base64,/9j/4AAQSkZJRgABAQAAAQABAAD/2wCEAAkGBhQSERUUExQWFRQWGBwaGBgWGBoYHBsZFxgYGBccGxgcHCYgGhskGxcdIC8gIycpLCwsFR8xNTAqNSYrLCkBCQoKDgwOGg8PGjIkHyQ0KiwqLCwsMiwqLSksNC0uLCopLCwsLC8sLCovLCwsLCwsLCwuLCwsLCwsLCwsLCwsLP/AABEIAOAA4AMBIgACEQEDEQH/xAAcAAACAwEBAQEAAAAAAAAAAAADBAECBQYABwj/xAA8EAABAgUCAwYEBAUDBQEAAAABAhEAAxIhMQRBBVFhEyIycYGhBhSRsUJiwfAHI1Jy0YLh8RUkQ5Kisv/EABsBAAMBAQEBAQAAAAAAAAAAAAECAwQABQYH/8QAMhEAAgIBAgQDBwQCAwEAAAAAAQIAEQMSIQQxQVETImEFcYGRscHRI6Hw8TJCM2LhFP/aAAwDAQACEQMRAD8AzkjwhgQRyis9CRt/iLyAQxAHXmIlSHdIu5v0/wAx5B3E+ZumgUSnFhnJzi/obQLsyztaCJdiAdnI8osmYWZyw5Dn1MSld5BRSAQbnYj3iyZZN2Dvf8pGD5RRHXG+9uXSGZUkDxILbkm3TzgjeA7S8sAkFQYjlj1GR9rxedKSSyaQo3Pl5wIJIV3WBWSAroL2+rf6YZTKJUaQUtkmwUfL9YqCTtBEkae9gFANdrG9z6P1xBpIFZYFz+WwPV7iH5um7VElQVYBnqDJ/mKJfDFj9oZn6apSpgXcTCXJDUhY3Auc52jOMlby+i+syfllJCyqkk3p53uL4taLSAkIDhLKdg3U/UQ8vQoMyq5W6lUGYHbtLKCmwxdmwHxEjTS0qT3iokTACVBIDFdPdb8QHvBXMOgM44yOsz9NL7qhSScBJpFm+sXRpSZRWUkqZRdjbb9IbPDAkLYFVJNDkOnupUlyMgkqHmmITqinSgqDlSywSqnITkMXuDiGGWxsJ2gg7wBlAIqVS6mcs3KzfveIVpWQorY7i1g2GwTGpxDTpUQGK6lgEuCyaUkltzciATdOmiYh3FSEhjYJKRsz5cehgjMpIEBxsOsUkyj2RZHeSGw99i+3rAtLLYlLAKzcWI/55Q4ldctlEopSWmJWACrYFH4nIZrEPBJ+kSVi9gEYWAqlQ7ysYBa35r4geMAd+kPhk8jMtEtgVAJqJL1WsCXboGjz2r7pFrJJzi2/oYd7MOUoUoEyyokKSxVXSO62CBUz7w2nTIqUCyWtUSliXYKcOySLu3PpCjMORuDwjMZaTSO7c4fZ8PF1SQAKSkNnF+cFRqFH+kp5pD+hc2gC5zkG6g5DNu1sWMWJAkaMEtDlQABDjNmfr7/8x6cgBwC1nYj3BiUzgAQRUDe9v94hThkkNuCblmODCE7ToKX3TgciP8c4mVo1TD3U1E4AySdgIqQGfdgLu/p0jQ4Fr0yZ6Fq8OCR5j/HvE7joAWAJqJL0ZQ1Qy+GODe4t7wOUh3YA+3rD2v0/ZDsASohTnItenLFyC/0hSSjDZdj0/f6xZ0CvQPaW4tExZWTG2odDGpF0jyEeXKANQzj62EBlO6bnoRjmxEEUWXclhc2sGsOpuYoWsTFpowctF2cgHdrn1yAWP1j0xFjYJYWCVXva9+sWIZlOSOSuQvaKzFIYUjJu7h72D7B/tEiNpSAVMwHdNnADWGxgskukmxSD4b7nNsRqcC0ss6lAULKNNBcEWf6W94X1KgmaU00p7Qkq2so02GBj6RIN5yvx+cpp8uqCVNCigMEp+7mkt094PppubqAuxPeDAtd7+sO8N4CiYogqUEhK1Wa77OfP2gUj5eWkGYqaF4pQAQAGu5sBc74hjm0MQelfvGGIkA/zaCGgIlmhTl3Hm7hvS0FkaZ2UXBIukMBjdhf1h+VwvTpl9qFTx36SDS9RvgliOoMUk6iWtdIEwJSe8tVLWywAcmOx50a6B29I5wlasjf1ik5wWSlN2BL35CzbCKSdCp01F6FFuoaz9QYbkaXTTFhKe3SZiiAulIub5ckDb1huZ2IWpIVMUUEhQFIuLcoC8QrNp0m+fLpD4JAux84rIk0pAJcjeLGWLWxiH9PKSZc1TXSzEnmeWHhNo1JkDEgDlt+wP3iMmkA94vPCiWTuk3OxsB/n0heUlKSiUC6hc+jm/UkxuI00vs6zX4qWBTyfcRk8REp2QF1HvKwDmkMRvf2iXihiaB22hbGQLMztTpiWBSokKIJGVJZ0nk7W9IlWnNJoCqVC7hiCBueRNjGro1hSUsTydWbWL9YbmcNloCVrUuZWCQLJCQOQIN/OFyMqEDmTyqBcZYEjpMJWlBpKElRGVFRTfqTmJ0+nqUskFnaxLEjOctzjV4xoqQky5hCVAKSo7g4B/e8XGmT2NaisKCkpIl0Fyr+4WGYU5k0jJuQf6h8FtRXtMedpAosktTzuKjgMTyvEzdOTSCdj4cCzY9YJrtJJBCUGbUpy6mN03B7u9zDI4XLMkzSqaoOE0pscObqVjrHNlCiyOe0UYyTQmXqZSEDN2AA6AubQNctCipRqvcG+dwbc41ZUrSLP/lQ7oChSQ7ZYJ94BxLhcyTNSit3DpWBZSet7n/IhfFUvoIrtOOIhdXMTLlILAtYqF2GXGYPKms5CrDYgEgnDAuI9qUkK8sOWcuMAfeJUsrOKXLPzzgt7xQbSJnlalUxQKi5B5JBLg3cC+BES5ZuTvsIgWAZVVwADZoKqYwuC52AeKLXWIxJMAlJKc7OW+3sIsibTSoeHB6AB3+rwKXYJy5FmBwXccoKJRqWSLAFgPs/pCWY9QkxZsoNg5wBs/n+vSApQSQ+FfhexS+x2ILkRIN6rAN3U+Vh7wXSTCfFTSAE3IszXN3yI67MImrwqX/3ena5SXJOWYj7whqNIkGYFVMVVVM7MrD75+kNcBmhM+XMUoAOQ6iACgBTX/qdvrDM7hpRWUrkqSpSlAmakBiN4znIq5yW6gfeaghbEK7n6CRwCYBPWEk09issxZ2yDy8oRm6hTEGW6WYs5ckWbpfMafBkJE2mpLIlTApjYVBDXO17eUI6fTtMasGgUgAn1N9maHxb5nr/r94GH6a/H7TQkq7TQ3AJK8G/eCdx5xkaZBSlNUvunJdil8uOXXrGzJlpRp1JrSgqm1JB5UgYvuDyhHSoN1qmhSTbYJENw43b3mHL/AK+6F4ciifKD91S0hPeLgvhnun7RXVqmdpMBBYzFB0sCATZQ55vBdJKTLnSjSKaw5sKBcu/Lp1g83S0zFqrK6iTlwHJNrR1H/wCj4feGv0vj9ofRy2kzQ5Pgzc+KFWjR0KAZcxNSQTSzlsF4ArRNlSP/AGB9oOPKq5HB7j6COyEqpHb7mFkoT2HeJA7TYPenzjL13DkGqhSnWGchmbDMed41pcsKk0hSQa3YkCzNC69IQHqR6KB9hCYmXW2pjzO38EORSVFDpzioTD2q05WmQlJAJRYqxn92hWmD8WmhMuW5uEsQA6gSc9P3aKcT/kgHr9DExjytfp9Zm8ZBmLoUlSUSwEuSBZNgQGuTnleHNBLSNOsF0jtE4SFN3bPcOWyX3iZZM9CBMWBMSbLay0jAW1gesF08l5UyWVoCisEAqA7oSAfd4xmhjCHYgrf5HpKgecsN7B/qZk4IWUlBK03clIT0bxE3u9sCDz5n/Zrs7TW+kt/2Ip8h2CAkLlnLCsOfIDMODSH5UpSUCZWVMpQS7gB/3yiuV10r5r3FmTRWs7dDMJJUpCWFF77WF7cnNo0tdqwrT6VRBciYwyWBA/QQOXwhKQO1mpYclVOclkpzvmFeKcSEwhUukJlslIL+HAv1dzBb9R0I6bn5SY8itfXaJ6qQTUSw7r8/IchjaJlSzlyWDgFhuNhjlFtRLr7ySzJ7xGDuw5+cTKW67F0moYwXD+n+Y07apmIg1LCjYOAbnntAlLJcKcEbDB9YKpXeUEhgOmVDYfSK6lYPVx/u/o3vHGLLyJLgFfmOghnSaSZNS0pFRLuSWSHz3jvfaE16g9mLMSMuGbm5jX+Gk0zSbhpS3vYWB55a9olxGQpjLJLYUDOA0UVwOY1aDLXR46F3S2MjHUcoUCBMWlKGFZCSCE5GL/7xo8GWZMudNmOEKQUoH9RUcgcgM8nhTh6ElaFJQSmtPeJuDWHLctogjvT+nL5ShRfLXXpPTeHzELMshClJLgA/isT3eg5Q2eDTElJUUpZVRC1JSDzUlIJI+l4Jx2clWpmSyAQSp3tcYBbyhzii31C0sxEtFwfy2t0hldmKKDzF/EV+Y+hRqPY19fxKq4OoK7VLKFLKKFBVrEEjMJfKVahCUIBUt6lF8M2dod+Hpq0KSFWIVSeSknB9/aNKXLp1TDAXaGbK6albsWBrt0MZcasFI70Zz0jTFikl0pUpBLt3XYgnoWL8opxDhSpdMtSPCqqgFwtIsVJOeVjDfENGoJmJl5UtR8qlX9o2ps5JUJCyAsJSEKP4jT3h9f3zXJlbGUJ5Eb+nrOXEG1Dr0/EQTKe1vVm94LP0xQWOWBtfMeMsgkEMRDM5FSkDmlA+sa3yUw7UYAlg94CVo1KDsyf6iWH1MW+T5KQT/d/kQxxFXfpHhTYCFaYTG2TIoe6vkK+sdlVTpq5WZKKSxDGPSpJUWDOcOWi6r3P7aC6IfzE+Yijsy4yeoHwuIqgsB0i02TSSCzjlCi+DGZWUNWfEpSrhP4mfp941tRo1lSrbnccz1gmk0qk1khhQrcRmycQvg2GF7SgwkvRG0ykSgAEjAsG+kGOgILqKUlvxG7eQdoa4cgCteaEuPM4hJRO+TFw7O5RdgK+cnpCqGPWRP0JSyiARcBQuL9RGfJ0qklSrzFqwE28gBG7wq6jLPhWDbrzgOnQpEuatLVBkIfYnxH3iD8QU1KwthVeurYf+w+EGphy3v4TK+RIWlUxSJSvCElbu4NiADSYpxeRMQKabEPVlJ6AixMLrlKSrvErIBUFWscG3QYh74fmmbL1Mm9FJWgm9Kh/lwfrCZcj4l1E2Ou30iIqudIFHpKJ0aihkIcMQWYBI3JJIAEC0nClOE1SQb27UO7AKbb35QXg7q0+oBArMoB2Zwoim8ZsxbulJJt3t74DEOz43xB1u7sAaqq29LiFUVQSLv1hdboJsppc1OxvlwMXgMx0uAHCQwJySf3eNiTO7bQKBJKpKmBOWOB9C3oIydQfxqulmAHXc/WG4fIzg6uYNRcqBSNPI7xWXL5iyQ4qcsNrCzuXvzjZ+GZS+1WClz2Uxid3aw2AvCOk05MsAmzbMRzw0HVMXLwsgr7tTXAzSCPCCcnNswc2IvjIHWdjYK4JjvDNa6FSNQKEjwqt/LJYgNskv6PCszSKTqJUoy6CJgUCCKVJcXB3wP+YRYUqqcVKAKWyehdyI1DMUBLqUWQp0IABAIwwL4+kT8FxejkeY9e47SgyA1q6cvd2MrxXTj5id2oAC1mlRPo3QtGjxuQRqKgkYAJ3akXfzDN1jKOuUuYDMUGcslQCiQHFV3s+I0F8bUwAmqJUkqTfLDnBTE6lSK8oI7dvT0j61Ib1N/X8xnh0tzWqyEnPNjYDmXEX4fqe0nhX5y/mP23pGJ2s40qVVMWlLUk4JNyS+4EMcP1RSUzCpQKyyRYi+4Yer7RRkZwxbmRXuE5cgBAHIbzV7J5rHdR+jxm6nTrVOmqBKamUlXJWGbkwEaMuaQSS5LFj1Nv1iAmKrjN+boK/P2hJBG3eMygZqBU3agXIwpsxE4ssflCfYCBptiLrUSXOTE0waGof477dr+0oXsesNrJLmtNwr2O7wsEwWWspwSPKCHUq5mOxpkxroFEDl02+ULFWOrlK62SEqYBgwtFdGn+YnzjxL5jyCQXFjBGNvB8MmzVXBY16oKcnvHzP3g2iR4/7DFFXzeICiMEh+UNkxF8egekCtTapfh6g6kGwWG9doUnSSksoMYIRFhqlgNUW6sfvA8NlcunXmD6dRASCoDdJbQJoeYcAEJ6qPKBSAmYhclSmMzw3Z1C7A+kUmzCouok+cZut0zGsXU4DnCUuH/ebxPJw5cMWO5r4Vy9+84ZdNADYX+/OKTOFllyyigguKid7X6jrzjS4Pp1yUTJkwkKWns5Y5jdTegbyiTNnCwnKpBe4Ci3IKLkCEuJzlClS5lTKB73iLA2fG/KA+F3WnAA611/H7yQZUOpecc0ya5OpSlQUezGLN3uhtiMBNYPdFSlBISEjLFzYZNs9Y19Lr+6oSV0EgE0gA3w9rxVWuWEFK56+8PEVe4baB4eQOzCt/X0qBmQqBvtC6hNEoyQv+YVdou7027iC31IjOk+AhTCmxfpiIloSh1hYUDYuc8mPPoXiNTqQLsQSGKVBnBweVj7ExbEgxjfnzPxknbUZEnVIlhKS7Nk9doa1UylBLA8gecZcjUMkJFJKtyXucPb0gydQb5chklwSVdNm2YCH8TaonWNVlZDJ8N01WvuWyejsIiWuslJC0KZ6nu30ZukVkahyCATMpCSMMcnJH7EERrhd3TdlEkO/LLJjrHUxp75SlmVWoqTUTmkHHlvEafTg1oZihZo6BQz/bvAZUqruJX3iXUQc9KslhsH84fn8MJuFd/cqdiOTA2EdV8hGE8OzL99SyDgHc9E59cREhNIRTLVMKXS9gzWUGJzbeCpUUrly0pSAxK2wAOXrzhDg/GQJk1C2AE2aaifz2t5vBoc5QLYJnQy7gFm6HaCgRSUoEAggg4IgqUw8cCeSmLARIEECYEcCUCYtTF6Ylo6NUHTEFEGaIaBOqBIipTBimKFMGKRAqEUUmDEQMiDFImfxF6SKSQckKAp63hafrgWbvIKVAtekgPeCz0OtdKkqqSykO5cYIHlt0haRplBAIlpJKRUQWJtcKDMYQk3tJGN6WfWhKuY/5j05QAdTAczCSTSe0UaUJdIQOZUcj6Q5rfAe6VuGYbvFA20UxKchVZValmsHLeh5wDTSgElKhWAbKbALHfEHkzVByQEflUoX69ICiWgqUHFK27r4UPI3B6GJRTIlTCS9JU3h2DcxZn84tqZ/dLoLfmYD6PeD6aWl1KSXvT5BO0TqMFgCWsDDgGucWYciYpNk5dvCD53h1KiUqShIUlKQxZ7k3N/X6Rn1ktt+IZuenqILOs6SVWFnsxIcgp8zGYNVzo3q56TQXBUk95W2OYub8onTJVU5BU93IqChzTi463brFZCjQ6khJSl0FrkAsQRuC/vDMriPhSlAQFbnD9AN/NooKJswwk5CEpVNLLJZhtbAHL7x6TpVqqHaEAmoJd+6fDfIG1jFRLUlZdJUclaRgHak2ONrwzJkEkTEkLLEAg0uOTMcQ1WY4lhKmEFJSADYlFyX/ALiL/WM74c4cpemK0kApnTXUUgugqL2L3sFekH1M0NLVPQQ9VwSAlrgEPyvAf4Z8TA0hQQ5M9Tf6khV/UFvKL4l1XNvDLqDTYHEkICgLiWkXFPeJ5D3tDGm4ilRCSQJjOpILtuXVjEI8Z1CNHLWZwUmWT/LKB3r3odmcF2u1PkY+W8b+K589JllREp7Is5bFagAVeWOkcuJyfSFcD6q6T6TxX+IWkkOAozlAs0oAh/7yQn6Ewnof4r6ZZAVLmy3LEkApA2JKS/o3rHyhE/0t+2i1O4jT4C1NQwqJ960fxLpZrUaiUSbNWkF+TE/aNVIfEfm30/WDylqFwpQ5MTbezG0TPD9jFOAd5+jCIrTHwjR/Emplhk6meBt3yQPQvD0j481qf/Mok7qSlT+hBA9AIU8O0U4TPs5EVUI+UaT+JGsQf5ipaxyUgB/9SWaNDS/xPmgHtJUtZ2pJlsOV6qvN4BwPFOFp9CUIoRHM6H+I+mWwmBco7uy0j/Uku3pG/K1iJiXlzEqChYpUk/S8TKkcxIMjDmIuqTJQoClAUvFg5aF5stNZlpWtCyKrF/W/lcQv2agsKPaqmJCqUzE2wcKSG+vtFxqAyJk0GXMAOUlmO37vE7mcxY1zbU1JSRUWprY7PvHlaxZrISxSXbZQGxH4S3p7QVfF1BJJlkh7G4BBLA3Du/SK6uUpdKwoFlMqixAe7KuS3LED3GIZOpQlYSVhiLgE2L9YrNQFFACQUB6g3htby9IV1oZxUSC1TgIIHIWAc/WJko7VZsEpCR4bHydgY7VvUUy2nnhIBTZKiWCun5tn6viFpqkXWF993AU1ulrYxeLy5aFCxIKiUpDDuqHM3PvvC82b+IFQUBSbCl8H7QhO0WDlodJJwlg+LdB/VBpulNQRbvHxHJ3uXsekETN8QUknwkglmYWvjrF1lAQslQJUqoAEEg7fvlC6ROldRLeWErZamppHeZO7tuWF9to9oeHajsyvSTK2JCpc5zcM1MzOG8UX0WoKC3eIGQlAYH+5/eNzgE1PblCSGmpJtcVov7pf/wBYvi53NXDEFtJ6znDxqXLJdKpM97om1AHmxekj9tDmq4kJKO3VNQhCvwkO5GwpJqUwyPWN34j+G+3pSuUhcsXJLpUP7VDFzjEfI9doEypk2Wm6UzFAKIuw58izO3KNIwAmxNZ4Rb5x3j3xhN1JpA7OT/S7lTX76uX5Rbm8X+HPiNWmUQQkyyQVBmLpcAg+pB9Ywpxbfp1tz+sF0cgzJiUAipRAuWB5XP7vGkKAKE1qoUUJ9I+PfjHTT+HJlpmJmTZhQQAXKSggqKuRZwxy8fJp3OND/o0yZMKAhQW6mpDhQSsoLNyUkj0hbUoINJTScMWz5ZeOUAco1xFQi0iYQ42iVIaGeG6UrJ+n+539IJIAsymPG2RgiCyZSVpyebH9IaRoV7pP38sPGnK0SRk7Nc/pyg8qQgGwHoYyNxO+0+ixexF0/qN5vT+phmXe9t3/AGMRZQI6g8iP2I1uIaBQcgf72+/LnjlCcnTWcg3x16h/pGnFkGQWJ4nGcI3DPpPLoYimU7ZI9+sEXLALY9HhlUpiwZieTMR6WMAXu9j16dYrMUEbuwxz+0AlLAmMGD46HzzBVoObQfg/C0z9TKl1tWSAeSqVFJ8qgHgHlOuafD+NzpI7sxTE3FRIIH5TjriOj4X8bprCZqUISR4gDys7lwT1cdY5BUpQWUqFKkkgp5KGYJPlpI72DvljyP7vCNiVhJvjV59OnaslSCkgoyoC5J2H6wo5lBkltyktWXNylIx5HlHK/DfxauW0iaruGyJhuUH+kjccicdRjrhLCi8qglBupRU7te4zaPPyIVNTzMuMoaMgy5Sg2FByAt3c7kHxGEjLANZmKZ2CslR6ck/eD8QlhTroWouxd2SBkhPXYwJIQHF1y0VA7tUxB8rM+YkecgYuieopHdBJU4IsStjdtx9IXmkObEG1y7vYKfrESsk3DXAYnyDiLzJbFyAA908n5c/0aIXcWOhKT/LqZwLjLf0k+46ReWgEJWlIAfBFjsk9D16xTt0GW+fDUwZyLWgsztWIBSWy4u2xH7yI0dZ0CJBd1IqLkKAASA1xSBk/eG9JxJiShQqlqCpbkCprt63T6xbVoLJI5iptwP8AEU0czvKStIAJtaxOfcX5O/OOHlaOpKkETsZPxXpVoNc6UOhUAbdHePifxXqUHVT+zsgrNIvgAXuAXPI84746SUshSKHS70te25F9o+b8ZklU+YpixWpt7AtnJsA/nG3E5Jqevi4jxTVSnDgDPlpXLUsEuUpSSVAXUxGbA4hfiqpRnK+Xq7MEFDghQ6X5HeOq4Pq9JNlS0TkqQqU5C0O9ydxcQfX/AA6iapI0+nIQkHvgXUTzO4HPzjRvcvE/gvisuUozJoJWhIQikeICour8zqN93HKJ+K+FsETFICVTVLWBuEjA8nL42ii/huZKUCU7huY8xvHQfFDz5EpZxLFJbasgh+lmtgtHVXKdPnfyb35ZIHLlzh/SyaEAAh8knnvDczQEgm2LXH2YXLXPWBqlKKT3VM2WdrdOUZ8+o0BPoPYzYU1O7ANyFztv4baJEySucqmrtQQVAE0BCSBfD1P5gZaNPj3wvo5cidN7NMsJllQUjNQqVjGS2b1F8CMv+HPxDpZWm7Ba0omAkkrYBYfuscWFqTeNj4r1eln6JYM4JRlJSbKUjCaRdQdnA6R5zf8AJXSRfxg+o3q+/wDP2nz6XxITECxBUlwOuzHe8e08jtAphaygALBRd/InPmOsJaFAQlKX/W5tbYR2nw5wMolKExLErrFwXBwSQSM7dBGvAAr2OU9H2q1cMoetRr4TkuJaBSe94bgX/ECN9tox5wvbbPRo6/410lElISGSFjPiIIIG3WOLWouTyyOnSPRufKVInc9ukE4SttVIUDcTZZcf3j9Ir2Th29RiISgoIIF0l22cF/TpAO4gPKdv/EDgJSr5mUHBbtANiGAV5EMD/aDHH9qD5HI8v1EfYZWsRNkiZ4kLS5DVWIuCN+TR8m+KeFfLTnRUJau9LJBBZ7i+6TbyPWM+HJ/qZnw5L8h5zNnTWcZcWPP94jsfgvjIXIXLUtSZiNxcqQ3d8iMP/bHBTZj+/wBDD3w1xAydTKIdiqk3Zwq2YfMupY+ZNaGfUZg7RKEJrSoAE3VYHm/iPKI1EkS/AlZJyQygf7gc/wC8XlKHZ9oVKBUWsd3YC/KFNVpu9dlKyqnxAeTgE+QxHmHldTxjJZVPasCoEBLDYG5b28oifJASQ4UDMBsbgF3iyAxNExQSe8SwAGxtz2ty6RX5X+sXCrMzKsbMLDmekLFkrbupd0kP6jF8tDKyFpBN/wCodNzbkb+kB0hSq4DlIIFmDHaPaKclBpUKVnPInZtuUU6+hgjfDpASkEFTKALE4gU7TkklR/lpApS+WyTDyYz9RKQJoqdSl88BI/T/ABDMKWo8PLk0FaSGSrCw1nsyj05xPCvhFCqpk5dg6U3awLqtyqPr3oCZ5CaQQp2SxN0qPPmnf0hiWpQLoCVJ/ECWIIaz9OUFH0naXw5fD3mjoOE6OViWScEt9n8/aLr41L0pmzZlXYd2kBAKkkkJ2LkFwXPOKAwlx8A6acFYKFD1It6u0X1kmal4liw2mrouMaLXd2VMBUR4VApVa+Dn0eMj4uQrRSUqASZZUUrCw4KVAsOl4+YTdApBs6Wwq6bjd+fkY7SX8Tdvpjp9dLXOQWZaSELITcVAkMQbhTudxFiCJ6GxnKz6VrJKjY3St2SC1Nt/MnZ2vFJMypIBO5s9gd2As8WXIQgFMtFLu9RJW1RIJUGBLWtaxgSEl3z5Y6ARLM3QT6T2NwpAOVlBB5X9ZailQYn6sMFvWPoHw/8AD0qfw9QMxyslbg2lKCaRbm3i5+gMfOTpypyrOG5Pn2ja+FeGqVNUEM9KlXJAZJAZgC7v6NGVlsc56XFq5Sx5QDdxGbKUHqNxtcWZ7g4jsOE8ImL0AVKnlVTqoAYAMypYdy4bB3w2Yzfjf4eOmmpU5XWnvEWCikspulJTZ9jDvwDraFrlbLFSXO6bH/5//EMraZ53tUvn4MZcZ2G59en7TmOJ6RSpZV3lEEKuVHw5yeT9YyEIqY7ny5OftH1DiehCdQ58M0OP7hZfqRSfRUchxX4WMsnswTLJcZNGTcC7A78o9BHBE+WVtQuZOn72Eg2uce3Pyh3TaEVAg2xzLclJ3T1i+kXLLE0JUMhRAu3Im4+xjb4ZICyEgVh3BIIIv/UlgQ8UuGOcKlrkhXYg07y1g0vzScpJxg9RFuKcLk6xK0rSuXNZx+JjsoMSCLMcelo3UadksABjG7O32jJ1culaCau8kghG7FLJDGw+uMi8Y8oA8wmfMgA1jmJ8k4noF6eaqVMDKTnqNiDyIgOlmtMQXsFJP0Ij6L8RfDCdZLVMlOJ6D4SwB3Unp0PMdTHzRaCkkEMQ4IOxwX6xXG+tY+LIMiz7TxKWAjvLJvawGNywe3uTA5EsKUUNhnJ3BD3/ADEwGRMqTLM3vpWlASoGzsDcdSfaH5iVISShIUo5u1+cefVm54xG8WOrQa0kG7gsDYC3pz9YomQSQSogpYAfla4PU2eDyAo+KnmaRZzcefP6QqlL1Dvd5VQYt5ueX1gdriy8mogFJAsHSR7uL3gyUKrKtmAbnz8iHYQDTKdkkXAcKHQtFla0gjwkEs7kXGR0MNY6xY5J1aVEpBuNmMRqdLWFDmmkH3P76QRJgoMUqxvHETVJAmVJS5DBTFiLW6ENkQ7IkhNTbqKvrHkpz1iwMcFAhELGXx41pEsFvxK8g9I9SP8A5jSeIPCFAFZHeVcC4thIOTcXxvFEG82cMupr7TleH8NQueSukJTSS4FybowcWf2g3xPqpZSDJAUonxAApB/Ngi13h7/oFdSlKKZhLVJuCkE0BSVWOdmN4jSyTpUq7liCSpDkYLOkuU28x1ihy3N65VZtNzhU5Jd3JvfDsMknHXeJQlg0XwAOgjyxViMZNm5+nYcYx41UdBPS8Qzw7XzJK0zJSilYwbHIuCDYgviFRNIDKGd09ekdFwf4UlLkdrMmrExwpCKrFCWUxAv3hvZnELdTLxXE48SecWDtUpxrjc3U6dCpglgImFIoqALpCld0kttjpCHA9R2U+UoYCwC/JXdPsr2jT4yECWiUlISAXI38OSd3BBd9vOMCfuMfpCK1zPwqLl4ZkUbHUAPfPqev0YmppJIILhQZwRgh7dOoJjM08tVSkqUFFLOoJZybsRdizEsTkQzwzXmdJlqDVrSPIEBlHyBB9oiaikdmjxHJOQ5cqLZJf1Ma0JG8/PEVkJDdJm6jhonkAJSKS9djSegKc9Mc+R0k8KlA1dmkK3UAEk8z3WvB5EsISw/3JOSTuTzixVAJs3M2TKWO0XOjADJJTyuSOjgvaBCZUhExmU6QoOLOaFC5ff2ENEwbTaLtZcxKWqF/Im49x7RxsipTA5a0MzVatAUUpYrNyBz/ADHb1j5z8e8F73zCCCFEiYAPCRYKbkQwfy5x9C1BJQqgUzAWIs4LioPvCuq0tSygEUrArGSUgMbbAi3WFDlDczI5xPcy/hXVLVpZLUrADEHPdUU/UMPaOkJjlvhvhi9NOVLKVdmVKMtXMH8KuoYHreOnJg9TFy1qNdYnM05ShkmwyTewHvjELpleFYLihva1ovqkAzEuSQ7ZsCzgNETVJWKQFMNxYBupzEushPUkI7rVNY+ZgipLXSHJUH+xPQ9YiWbDyEGSqKaREuGSYuDAgYsDDRwYWqJK4z9drCgAhBW5YgZD9N/Ybkxq8F4tISTWmkjKlOq/JFrnmWA5QuqasOE5N7AEZ4Vwxc5QLNLBuSPE2wHLmY1PiKYhCGd1qwM2s59NusI8S+OZYS0kEqO6gwHpuY5PUcUXMUVLUVKO5hGyhOW5mpsqYF0JuZr/ADAgOsm1oUkFqkkPycEPGQdUYj5gxHxjMAcg2Ji6ngExBDFK3dqSQbAk2I6RmTlUEg/hLEi4c8iM745R3XBuJJlzQpeGIdqmdnLeVvWML4p4GlUxU3SuuWXKkpF0El7Isprg2FrwUyAmjPtOB9vZ2T9QgmYKNRUCwJpBJtgAsfciN+VqEy5ZTSvtEy1BRStLVyluD3U7pcPyjnJSWLKLdC74v15/Q840tFxBYVYKL3tfrY/W3UxYvp/xE1ZfaD5q1AbTc1qJU0khDioqDlQYLS5Dc0rSwcMxbeEtL8PKmqCg6ZZUANiouKqQ5pFy1RfHnHT8I4EucAZiVIBYEKuQFAEODjfO0ber7HTpBcAuHS9SjSoXZ8kB/SMi5XY2dplbjXwg6Gqx/PjPaHhwkSLsGGBgdB/nc3jITrA5Ucqz+g8hAeMfEhnClKaUP6lufTpGT2xiz5q2WfK8RnDGl5TfGtEe+cEYPbmKzNUUh+X7Jte3IAkwgykzILJqdANT+8+0dJwThxlpK1HvKYtikAWHncm/OOX+G9bp3ClkpWAD3wQwOLYCiNgSQMkYjQ+JvidCkdlKNQV4yHxaw89/pGgNpFsZ6WJFwAu53gNVPQZi1IelSnDl3sA46Eh4WmSwbixqBJG7c4y06swVGrifjAzzXfUxYzSUXgGok1N3lBv6S0VROeCPFgQwkyYurUIBpcW9b/5is+ZbvWHLctz/AMQNUl1KpUXsDtSDcs28eqC7h+7UGPk0JZiy0o2HkIKDC8s2HlBgqKycMDF3gKVQQGOjgyq0PCkzTQ9E0xJsYMaZZ0piny8a/ZxHZCJHDDMf5cxHZGNn5cR75UQvhGGYvZGPGXGz8nEfJwvhGGYeplTCHlzFS17KDKHqlTg/eASZvEAlQ+cUHAYoATuHwnlbfMdH8kIj5IRRdSihNC8TkUUDOd0egmBRXNnzZyj/AFqJH0JN+sNiXGv8lHvkxCsrMbMk7s5tjMiiPCXGv8kIkaOF8MxJj9kYnsTGv8mIn5UQRiMEx+wMWGnjW+XET2Ag+CYJlp00FRpof7MRFMOMMEFLltBXj0UUqLqumLcgiBneLEwNRholyiDYeUWBgMtVh5QV46L1hXi4VAAqCAx0YRvTJBJfZKjnkCdoKnTukMQS6nLlgEhOX/uhJExsHpnYwSXPIwSG688xNla7Bl1YVREYlyDYuAHPPYE8sMkwX5fBDYBNzuCp8YZJ+kLDVK/qP15P/k/WJGoP9R+vL/k/WFK5OdxwycqhVoZnILvi+C30gxkWDNU4CrvdWMY3HpCnanm/rFkzGwW9fX7/AGhirnrCCO0YGnJ3B/QMTf0B+ke7A7FJzg5YsWteAJnkYV78v+T9YsJ93e97vzzHVk7w2vaFlyXJBLAZOz4F/OPTJYCmLgWfmHAJ+8BRNbBbyixnm18YvHaX1c9p1iuUMvT8qWLMxN6iQGcPkbxX5c3um3Xdiph1sfpA+3N+8b9eWIlWpJBc5zfo36wunIBVw2vaGm6UuWakE3JNmIF7dR9YFMlEB7bYPNNQ9ooNQf6j9ef79oqqd19+jfaCq5BzMBK9BDTwEqKWxZyS56tsIgyCzuMPvzCeWXMCOoLNV7xC9QTlRPr++UcFcAD5wFlhV6YuQGNJILP+EOdog6Y9DazHkqk7c4CdSp3qL5zy/wCfeKpnM13bY4Z3byjtOTvBqXtGRpMhxU6WyM1bNl0wtNSzXFwDbqARnoYlerNrs2L9Scu+5+sAVOJZzi2duUcgyA+YxXK1sJ5SooTHiqKFcVkDPKMUMeJiqlQIk//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7427" name="AutoShape 19" descr="data:image/jpeg;base64,/9j/4AAQSkZJRgABAQAAAQABAAD/2wCEAAkGBhQSERUUExQWFRQWGBwaGBgWGBoYHBsZFxgYGBccGxgcHCYgGhskGxcdIC8gIycpLCwsFR8xNTAqNSYrLCkBCQoKDgwOGg8PGjIkHyQ0KiwqLCwsMiwqLSksNC0uLCopLCwsLC8sLCovLCwsLCwsLCwuLCwsLCwsLCwsLCwsLP/AABEIAOAA4AMBIgACEQEDEQH/xAAcAAACAwEBAQEAAAAAAAAAAAADBAECBQYABwj/xAA8EAABAgUCAwYEBAUDBQEAAAABAhEAAxIhMQRBBVFhEyIycYGhBhSRsUJiwfAHI1Jy0YLh8RUkQ5Kisv/EABsBAAMBAQEBAQAAAAAAAAAAAAECAwQABQYH/8QAMhEAAgIBAgQDBwQCAwEAAAAAAQIAEQMSIQQxQVETImEFcYGRscHRI6Hw8TJCM2LhFP/aAAwDAQACEQMRAD8AzkjwhgQRyis9CRt/iLyAQxAHXmIlSHdIu5v0/wAx5B3E+ZumgUSnFhnJzi/obQLsyztaCJdiAdnI8osmYWZyw5Dn1MSld5BRSAQbnYj3iyZZN2Dvf8pGD5RRHXG+9uXSGZUkDxILbkm3TzgjeA7S8sAkFQYjlj1GR9rxedKSSyaQo3Pl5wIJIV3WBWSAroL2+rf6YZTKJUaQUtkmwUfL9YqCTtBEkae9gFANdrG9z6P1xBpIFZYFz+WwPV7iH5um7VElQVYBnqDJ/mKJfDFj9oZn6apSpgXcTCXJDUhY3Auc52jOMlby+i+syfllJCyqkk3p53uL4taLSAkIDhLKdg3U/UQ8vQoMyq5W6lUGYHbtLKCmwxdmwHxEjTS0qT3iokTACVBIDFdPdb8QHvBXMOgM44yOsz9NL7qhSScBJpFm+sXRpSZRWUkqZRdjbb9IbPDAkLYFVJNDkOnupUlyMgkqHmmITqinSgqDlSywSqnITkMXuDiGGWxsJ2gg7wBlAIqVS6mcs3KzfveIVpWQorY7i1g2GwTGpxDTpUQGK6lgEuCyaUkltzciATdOmiYh3FSEhjYJKRsz5cehgjMpIEBxsOsUkyj2RZHeSGw99i+3rAtLLYlLAKzcWI/55Q4ldctlEopSWmJWACrYFH4nIZrEPBJ+kSVi9gEYWAqlQ7ysYBa35r4geMAd+kPhk8jMtEtgVAJqJL1WsCXboGjz2r7pFrJJzi2/oYd7MOUoUoEyyokKSxVXSO62CBUz7w2nTIqUCyWtUSliXYKcOySLu3PpCjMORuDwjMZaTSO7c4fZ8PF1SQAKSkNnF+cFRqFH+kp5pD+hc2gC5zkG6g5DNu1sWMWJAkaMEtDlQABDjNmfr7/8x6cgBwC1nYj3BiUzgAQRUDe9v94hThkkNuCblmODCE7ToKX3TgciP8c4mVo1TD3U1E4AySdgIqQGfdgLu/p0jQ4Fr0yZ6Fq8OCR5j/HvE7joAWAJqJL0ZQ1Qy+GODe4t7wOUh3YA+3rD2v0/ZDsASohTnItenLFyC/0hSSjDZdj0/f6xZ0CvQPaW4tExZWTG2odDGpF0jyEeXKANQzj62EBlO6bnoRjmxEEUWXclhc2sGsOpuYoWsTFpowctF2cgHdrn1yAWP1j0xFjYJYWCVXva9+sWIZlOSOSuQvaKzFIYUjJu7h72D7B/tEiNpSAVMwHdNnADWGxgskukmxSD4b7nNsRqcC0ss6lAULKNNBcEWf6W94X1KgmaU00p7Qkq2so02GBj6RIN5yvx+cpp8uqCVNCigMEp+7mkt094PppubqAuxPeDAtd7+sO8N4CiYogqUEhK1Wa77OfP2gUj5eWkGYqaF4pQAQAGu5sBc74hjm0MQelfvGGIkA/zaCGgIlmhTl3Hm7hvS0FkaZ2UXBIukMBjdhf1h+VwvTpl9qFTx36SDS9RvgliOoMUk6iWtdIEwJSe8tVLWywAcmOx50a6B29I5wlasjf1ik5wWSlN2BL35CzbCKSdCp01F6FFuoaz9QYbkaXTTFhKe3SZiiAulIub5ckDb1huZ2IWpIVMUUEhQFIuLcoC8QrNp0m+fLpD4JAux84rIk0pAJcjeLGWLWxiH9PKSZc1TXSzEnmeWHhNo1JkDEgDlt+wP3iMmkA94vPCiWTuk3OxsB/n0heUlKSiUC6hc+jm/UkxuI00vs6zX4qWBTyfcRk8REp2QF1HvKwDmkMRvf2iXihiaB22hbGQLMztTpiWBSokKIJGVJZ0nk7W9IlWnNJoCqVC7hiCBueRNjGro1hSUsTydWbWL9YbmcNloCVrUuZWCQLJCQOQIN/OFyMqEDmTyqBcZYEjpMJWlBpKElRGVFRTfqTmJ0+nqUskFnaxLEjOctzjV4xoqQky5hCVAKSo7g4B/e8XGmT2NaisKCkpIl0Fyr+4WGYU5k0jJuQf6h8FtRXtMedpAosktTzuKjgMTyvEzdOTSCdj4cCzY9YJrtJJBCUGbUpy6mN03B7u9zDI4XLMkzSqaoOE0pscObqVjrHNlCiyOe0UYyTQmXqZSEDN2AA6AubQNctCipRqvcG+dwbc41ZUrSLP/lQ7oChSQ7ZYJ94BxLhcyTNSit3DpWBZSet7n/IhfFUvoIrtOOIhdXMTLlILAtYqF2GXGYPKms5CrDYgEgnDAuI9qUkK8sOWcuMAfeJUsrOKXLPzzgt7xQbSJnlalUxQKi5B5JBLg3cC+BES5ZuTvsIgWAZVVwADZoKqYwuC52AeKLXWIxJMAlJKc7OW+3sIsibTSoeHB6AB3+rwKXYJy5FmBwXccoKJRqWSLAFgPs/pCWY9QkxZsoNg5wBs/n+vSApQSQ+FfhexS+x2ILkRIN6rAN3U+Vh7wXSTCfFTSAE3IszXN3yI67MImrwqX/3ena5SXJOWYj7whqNIkGYFVMVVVM7MrD75+kNcBmhM+XMUoAOQ6iACgBTX/qdvrDM7hpRWUrkqSpSlAmakBiN4znIq5yW6gfeaghbEK7n6CRwCYBPWEk09issxZ2yDy8oRm6hTEGW6WYs5ckWbpfMafBkJE2mpLIlTApjYVBDXO17eUI6fTtMasGgUgAn1N9maHxb5nr/r94GH6a/H7TQkq7TQ3AJK8G/eCdx5xkaZBSlNUvunJdil8uOXXrGzJlpRp1JrSgqm1JB5UgYvuDyhHSoN1qmhSTbYJENw43b3mHL/AK+6F4ciifKD91S0hPeLgvhnun7RXVqmdpMBBYzFB0sCATZQ55vBdJKTLnSjSKaw5sKBcu/Lp1g83S0zFqrK6iTlwHJNrR1H/wCj4feGv0vj9ofRy2kzQ5Pgzc+KFWjR0KAZcxNSQTSzlsF4ArRNlSP/AGB9oOPKq5HB7j6COyEqpHb7mFkoT2HeJA7TYPenzjL13DkGqhSnWGchmbDMed41pcsKk0hSQa3YkCzNC69IQHqR6KB9hCYmXW2pjzO38EORSVFDpzioTD2q05WmQlJAJRYqxn92hWmD8WmhMuW5uEsQA6gSc9P3aKcT/kgHr9DExjytfp9Zm8ZBmLoUlSUSwEuSBZNgQGuTnleHNBLSNOsF0jtE4SFN3bPcOWyX3iZZM9CBMWBMSbLay0jAW1gesF08l5UyWVoCisEAqA7oSAfd4xmhjCHYgrf5HpKgecsN7B/qZk4IWUlBK03clIT0bxE3u9sCDz5n/Zrs7TW+kt/2Ip8h2CAkLlnLCsOfIDMODSH5UpSUCZWVMpQS7gB/3yiuV10r5r3FmTRWs7dDMJJUpCWFF77WF7cnNo0tdqwrT6VRBciYwyWBA/QQOXwhKQO1mpYclVOclkpzvmFeKcSEwhUukJlslIL+HAv1dzBb9R0I6bn5SY8itfXaJ6qQTUSw7r8/IchjaJlSzlyWDgFhuNhjlFtRLr7ySzJ7xGDuw5+cTKW67F0moYwXD+n+Y07apmIg1LCjYOAbnntAlLJcKcEbDB9YKpXeUEhgOmVDYfSK6lYPVx/u/o3vHGLLyJLgFfmOghnSaSZNS0pFRLuSWSHz3jvfaE16g9mLMSMuGbm5jX+Gk0zSbhpS3vYWB55a9olxGQpjLJLYUDOA0UVwOY1aDLXR46F3S2MjHUcoUCBMWlKGFZCSCE5GL/7xo8GWZMudNmOEKQUoH9RUcgcgM8nhTh6ElaFJQSmtPeJuDWHLctogjvT+nL5ShRfLXXpPTeHzELMshClJLgA/isT3eg5Q2eDTElJUUpZVRC1JSDzUlIJI+l4Jx2clWpmSyAQSp3tcYBbyhzii31C0sxEtFwfy2t0hldmKKDzF/EV+Y+hRqPY19fxKq4OoK7VLKFLKKFBVrEEjMJfKVahCUIBUt6lF8M2dod+Hpq0KSFWIVSeSknB9/aNKXLp1TDAXaGbK6albsWBrt0MZcasFI70Zz0jTFikl0pUpBLt3XYgnoWL8opxDhSpdMtSPCqqgFwtIsVJOeVjDfENGoJmJl5UtR8qlX9o2ps5JUJCyAsJSEKP4jT3h9f3zXJlbGUJ5Eb+nrOXEG1Dr0/EQTKe1vVm94LP0xQWOWBtfMeMsgkEMRDM5FSkDmlA+sa3yUw7UYAlg94CVo1KDsyf6iWH1MW+T5KQT/d/kQxxFXfpHhTYCFaYTG2TIoe6vkK+sdlVTpq5WZKKSxDGPSpJUWDOcOWi6r3P7aC6IfzE+Yijsy4yeoHwuIqgsB0i02TSSCzjlCi+DGZWUNWfEpSrhP4mfp941tRo1lSrbnccz1gmk0qk1khhQrcRmycQvg2GF7SgwkvRG0ykSgAEjAsG+kGOgILqKUlvxG7eQdoa4cgCteaEuPM4hJRO+TFw7O5RdgK+cnpCqGPWRP0JSyiARcBQuL9RGfJ0qklSrzFqwE28gBG7wq6jLPhWDbrzgOnQpEuatLVBkIfYnxH3iD8QU1KwthVeurYf+w+EGphy3v4TK+RIWlUxSJSvCElbu4NiADSYpxeRMQKabEPVlJ6AixMLrlKSrvErIBUFWscG3QYh74fmmbL1Mm9FJWgm9Kh/lwfrCZcj4l1E2Ou30iIqudIFHpKJ0aihkIcMQWYBI3JJIAEC0nClOE1SQb27UO7AKbb35QXg7q0+oBArMoB2Zwoim8ZsxbulJJt3t74DEOz43xB1u7sAaqq29LiFUVQSLv1hdboJsppc1OxvlwMXgMx0uAHCQwJySf3eNiTO7bQKBJKpKmBOWOB9C3oIydQfxqulmAHXc/WG4fIzg6uYNRcqBSNPI7xWXL5iyQ4qcsNrCzuXvzjZ+GZS+1WClz2Uxid3aw2AvCOk05MsAmzbMRzw0HVMXLwsgr7tTXAzSCPCCcnNswc2IvjIHWdjYK4JjvDNa6FSNQKEjwqt/LJYgNskv6PCszSKTqJUoy6CJgUCCKVJcXB3wP+YRYUqqcVKAKWyehdyI1DMUBLqUWQp0IABAIwwL4+kT8FxejkeY9e47SgyA1q6cvd2MrxXTj5id2oAC1mlRPo3QtGjxuQRqKgkYAJ3akXfzDN1jKOuUuYDMUGcslQCiQHFV3s+I0F8bUwAmqJUkqTfLDnBTE6lSK8oI7dvT0j61Ib1N/X8xnh0tzWqyEnPNjYDmXEX4fqe0nhX5y/mP23pGJ2s40qVVMWlLUk4JNyS+4EMcP1RSUzCpQKyyRYi+4Yer7RRkZwxbmRXuE5cgBAHIbzV7J5rHdR+jxm6nTrVOmqBKamUlXJWGbkwEaMuaQSS5LFj1Nv1iAmKrjN+boK/P2hJBG3eMygZqBU3agXIwpsxE4ssflCfYCBptiLrUSXOTE0waGof477dr+0oXsesNrJLmtNwr2O7wsEwWWspwSPKCHUq5mOxpkxroFEDl02+ULFWOrlK62SEqYBgwtFdGn+YnzjxL5jyCQXFjBGNvB8MmzVXBY16oKcnvHzP3g2iR4/7DFFXzeICiMEh+UNkxF8egekCtTapfh6g6kGwWG9doUnSSksoMYIRFhqlgNUW6sfvA8NlcunXmD6dRASCoDdJbQJoeYcAEJ6qPKBSAmYhclSmMzw3Z1C7A+kUmzCouok+cZut0zGsXU4DnCUuH/ebxPJw5cMWO5r4Vy9+84ZdNADYX+/OKTOFllyyigguKid7X6jrzjS4Pp1yUTJkwkKWns5Y5jdTegbyiTNnCwnKpBe4Ci3IKLkCEuJzlClS5lTKB73iLA2fG/KA+F3WnAA611/H7yQZUOpecc0ya5OpSlQUezGLN3uhtiMBNYPdFSlBISEjLFzYZNs9Y19Lr+6oSV0EgE0gA3w9rxVWuWEFK56+8PEVe4baB4eQOzCt/X0qBmQqBvtC6hNEoyQv+YVdou7027iC31IjOk+AhTCmxfpiIloSh1hYUDYuc8mPPoXiNTqQLsQSGKVBnBweVj7ExbEgxjfnzPxknbUZEnVIlhKS7Nk9doa1UylBLA8gecZcjUMkJFJKtyXucPb0gydQb5chklwSVdNm2YCH8TaonWNVlZDJ8N01WvuWyejsIiWuslJC0KZ6nu30ZukVkahyCATMpCSMMcnJH7EERrhd3TdlEkO/LLJjrHUxp75SlmVWoqTUTmkHHlvEafTg1oZihZo6BQz/bvAZUqruJX3iXUQc9KslhsH84fn8MJuFd/cqdiOTA2EdV8hGE8OzL99SyDgHc9E59cREhNIRTLVMKXS9gzWUGJzbeCpUUrly0pSAxK2wAOXrzhDg/GQJk1C2AE2aaifz2t5vBoc5QLYJnQy7gFm6HaCgRSUoEAggg4IgqUw8cCeSmLARIEECYEcCUCYtTF6Ylo6NUHTEFEGaIaBOqBIipTBimKFMGKRAqEUUmDEQMiDFImfxF6SKSQckKAp63hafrgWbvIKVAtekgPeCz0OtdKkqqSykO5cYIHlt0haRplBAIlpJKRUQWJtcKDMYQk3tJGN6WfWhKuY/5j05QAdTAczCSTSe0UaUJdIQOZUcj6Q5rfAe6VuGYbvFA20UxKchVZValmsHLeh5wDTSgElKhWAbKbALHfEHkzVByQEflUoX69ICiWgqUHFK27r4UPI3B6GJRTIlTCS9JU3h2DcxZn84tqZ/dLoLfmYD6PeD6aWl1KSXvT5BO0TqMFgCWsDDgGucWYciYpNk5dvCD53h1KiUqShIUlKQxZ7k3N/X6Rn1ktt+IZuenqILOs6SVWFnsxIcgp8zGYNVzo3q56TQXBUk95W2OYub8onTJVU5BU93IqChzTi463brFZCjQ6khJSl0FrkAsQRuC/vDMriPhSlAQFbnD9AN/NooKJswwk5CEpVNLLJZhtbAHL7x6TpVqqHaEAmoJd+6fDfIG1jFRLUlZdJUclaRgHak2ONrwzJkEkTEkLLEAg0uOTMcQ1WY4lhKmEFJSADYlFyX/ALiL/WM74c4cpemK0kApnTXUUgugqL2L3sFekH1M0NLVPQQ9VwSAlrgEPyvAf4Z8TA0hQQ5M9Tf6khV/UFvKL4l1XNvDLqDTYHEkICgLiWkXFPeJ5D3tDGm4ilRCSQJjOpILtuXVjEI8Z1CNHLWZwUmWT/LKB3r3odmcF2u1PkY+W8b+K589JllREp7Is5bFagAVeWOkcuJyfSFcD6q6T6TxX+IWkkOAozlAs0oAh/7yQn6Ewnof4r6ZZAVLmy3LEkApA2JKS/o3rHyhE/0t+2i1O4jT4C1NQwqJ960fxLpZrUaiUSbNWkF+TE/aNVIfEfm30/WDylqFwpQ5MTbezG0TPD9jFOAd5+jCIrTHwjR/Emplhk6meBt3yQPQvD0j481qf/Mok7qSlT+hBA9AIU8O0U4TPs5EVUI+UaT+JGsQf5ipaxyUgB/9SWaNDS/xPmgHtJUtZ2pJlsOV6qvN4BwPFOFp9CUIoRHM6H+I+mWwmBco7uy0j/Uku3pG/K1iJiXlzEqChYpUk/S8TKkcxIMjDmIuqTJQoClAUvFg5aF5stNZlpWtCyKrF/W/lcQv2agsKPaqmJCqUzE2wcKSG+vtFxqAyJk0GXMAOUlmO37vE7mcxY1zbU1JSRUWprY7PvHlaxZrISxSXbZQGxH4S3p7QVfF1BJJlkh7G4BBLA3Du/SK6uUpdKwoFlMqixAe7KuS3LED3GIZOpQlYSVhiLgE2L9YrNQFFACQUB6g3htby9IV1oZxUSC1TgIIHIWAc/WJko7VZsEpCR4bHydgY7VvUUy2nnhIBTZKiWCun5tn6viFpqkXWF993AU1ulrYxeLy5aFCxIKiUpDDuqHM3PvvC82b+IFQUBSbCl8H7QhO0WDlodJJwlg+LdB/VBpulNQRbvHxHJ3uXsekETN8QUknwkglmYWvjrF1lAQslQJUqoAEEg7fvlC6ROldRLeWErZamppHeZO7tuWF9to9oeHajsyvSTK2JCpc5zcM1MzOG8UX0WoKC3eIGQlAYH+5/eNzgE1PblCSGmpJtcVov7pf/wBYvi53NXDEFtJ6znDxqXLJdKpM97om1AHmxekj9tDmq4kJKO3VNQhCvwkO5GwpJqUwyPWN34j+G+3pSuUhcsXJLpUP7VDFzjEfI9doEypk2Wm6UzFAKIuw58izO3KNIwAmxNZ4Rb5x3j3xhN1JpA7OT/S7lTX76uX5Rbm8X+HPiNWmUQQkyyQVBmLpcAg+pB9Ywpxbfp1tz+sF0cgzJiUAipRAuWB5XP7vGkKAKE1qoUUJ9I+PfjHTT+HJlpmJmTZhQQAXKSggqKuRZwxy8fJp3OND/o0yZMKAhQW6mpDhQSsoLNyUkj0hbUoINJTScMWz5ZeOUAco1xFQi0iYQ42iVIaGeG6UrJ+n+539IJIAsymPG2RgiCyZSVpyebH9IaRoV7pP38sPGnK0SRk7Nc/pyg8qQgGwHoYyNxO+0+ixexF0/qN5vT+phmXe9t3/AGMRZQI6g8iP2I1uIaBQcgf72+/LnjlCcnTWcg3x16h/pGnFkGQWJ4nGcI3DPpPLoYimU7ZI9+sEXLALY9HhlUpiwZieTMR6WMAXu9j16dYrMUEbuwxz+0AlLAmMGD46HzzBVoObQfg/C0z9TKl1tWSAeSqVFJ8qgHgHlOuafD+NzpI7sxTE3FRIIH5TjriOj4X8bprCZqUISR4gDys7lwT1cdY5BUpQWUqFKkkgp5KGYJPlpI72DvljyP7vCNiVhJvjV59OnaslSCkgoyoC5J2H6wo5lBkltyktWXNylIx5HlHK/DfxauW0iaruGyJhuUH+kjccicdRjrhLCi8qglBupRU7te4zaPPyIVNTzMuMoaMgy5Sg2FByAt3c7kHxGEjLANZmKZ2CslR6ck/eD8QlhTroWouxd2SBkhPXYwJIQHF1y0VA7tUxB8rM+YkecgYuieopHdBJU4IsStjdtx9IXmkObEG1y7vYKfrESsk3DXAYnyDiLzJbFyAA908n5c/0aIXcWOhKT/LqZwLjLf0k+46ReWgEJWlIAfBFjsk9D16xTt0GW+fDUwZyLWgsztWIBSWy4u2xH7yI0dZ0CJBd1IqLkKAASA1xSBk/eG9JxJiShQqlqCpbkCprt63T6xbVoLJI5iptwP8AEU0czvKStIAJtaxOfcX5O/OOHlaOpKkETsZPxXpVoNc6UOhUAbdHePifxXqUHVT+zsgrNIvgAXuAXPI84746SUshSKHS70te25F9o+b8ZklU+YpixWpt7AtnJsA/nG3E5Jqevi4jxTVSnDgDPlpXLUsEuUpSSVAXUxGbA4hfiqpRnK+Xq7MEFDghQ6X5HeOq4Pq9JNlS0TkqQqU5C0O9ydxcQfX/AA6iapI0+nIQkHvgXUTzO4HPzjRvcvE/gvisuUozJoJWhIQikeICour8zqN93HKJ+K+FsETFICVTVLWBuEjA8nL42ii/huZKUCU7huY8xvHQfFDz5EpZxLFJbasgh+lmtgtHVXKdPnfyb35ZIHLlzh/SyaEAAh8knnvDczQEgm2LXH2YXLXPWBqlKKT3VM2WdrdOUZ8+o0BPoPYzYU1O7ANyFztv4baJEySucqmrtQQVAE0BCSBfD1P5gZaNPj3wvo5cidN7NMsJllQUjNQqVjGS2b1F8CMv+HPxDpZWm7Ba0omAkkrYBYfuscWFqTeNj4r1eln6JYM4JRlJSbKUjCaRdQdnA6R5zf8AJXSRfxg+o3q+/wDP2nz6XxITECxBUlwOuzHe8e08jtAphaygALBRd/InPmOsJaFAQlKX/W5tbYR2nw5wMolKExLErrFwXBwSQSM7dBGvAAr2OU9H2q1cMoetRr4TkuJaBSe94bgX/ECN9tox5wvbbPRo6/410lElISGSFjPiIIIG3WOLWouTyyOnSPRufKVInc9ukE4SttVIUDcTZZcf3j9Ir2Th29RiISgoIIF0l22cF/TpAO4gPKdv/EDgJSr5mUHBbtANiGAV5EMD/aDHH9qD5HI8v1EfYZWsRNkiZ4kLS5DVWIuCN+TR8m+KeFfLTnRUJau9LJBBZ7i+6TbyPWM+HJ/qZnw5L8h5zNnTWcZcWPP94jsfgvjIXIXLUtSZiNxcqQ3d8iMP/bHBTZj+/wBDD3w1xAydTKIdiqk3Zwq2YfMupY+ZNaGfUZg7RKEJrSoAE3VYHm/iPKI1EkS/AlZJyQygf7gc/wC8XlKHZ9oVKBUWsd3YC/KFNVpu9dlKyqnxAeTgE+QxHmHldTxjJZVPasCoEBLDYG5b28oifJASQ4UDMBsbgF3iyAxNExQSe8SwAGxtz2ty6RX5X+sXCrMzKsbMLDmekLFkrbupd0kP6jF8tDKyFpBN/wCodNzbkb+kB0hSq4DlIIFmDHaPaKclBpUKVnPInZtuUU6+hgjfDpASkEFTKALE4gU7TkklR/lpApS+WyTDyYz9RKQJoqdSl88BI/T/ABDMKWo8PLk0FaSGSrCw1nsyj05xPCvhFCqpk5dg6U3awLqtyqPr3oCZ5CaQQp2SxN0qPPmnf0hiWpQLoCVJ/ECWIIaz9OUFH0naXw5fD3mjoOE6OViWScEt9n8/aLr41L0pmzZlXYd2kBAKkkkJ2LkFwXPOKAwlx8A6acFYKFD1It6u0X1kmal4liw2mrouMaLXd2VMBUR4VApVa+Dn0eMj4uQrRSUqASZZUUrCw4KVAsOl4+YTdApBs6Wwq6bjd+fkY7SX8Tdvpjp9dLXOQWZaSELITcVAkMQbhTudxFiCJ6GxnKz6VrJKjY3St2SC1Nt/MnZ2vFJMypIBO5s9gd2As8WXIQgFMtFLu9RJW1RIJUGBLWtaxgSEl3z5Y6ARLM3QT6T2NwpAOVlBB5X9ZailQYn6sMFvWPoHw/8AD0qfw9QMxyslbg2lKCaRbm3i5+gMfOTpypyrOG5Pn2ja+FeGqVNUEM9KlXJAZJAZgC7v6NGVlsc56XFq5Sx5QDdxGbKUHqNxtcWZ7g4jsOE8ImL0AVKnlVTqoAYAMypYdy4bB3w2Yzfjf4eOmmpU5XWnvEWCikspulJTZ9jDvwDraFrlbLFSXO6bH/5//EMraZ53tUvn4MZcZ2G59en7TmOJ6RSpZV3lEEKuVHw5yeT9YyEIqY7ny5OftH1DiehCdQ58M0OP7hZfqRSfRUchxX4WMsnswTLJcZNGTcC7A78o9BHBE+WVtQuZOn72Eg2uce3Pyh3TaEVAg2xzLclJ3T1i+kXLLE0JUMhRAu3Im4+xjb4ZICyEgVh3BIIIv/UlgQ8UuGOcKlrkhXYg07y1g0vzScpJxg9RFuKcLk6xK0rSuXNZx+JjsoMSCLMcelo3UadksABjG7O32jJ1culaCau8kghG7FLJDGw+uMi8Y8oA8wmfMgA1jmJ8k4noF6eaqVMDKTnqNiDyIgOlmtMQXsFJP0Ij6L8RfDCdZLVMlOJ6D4SwB3Unp0PMdTHzRaCkkEMQ4IOxwX6xXG+tY+LIMiz7TxKWAjvLJvawGNywe3uTA5EsKUUNhnJ3BD3/ADEwGRMqTLM3vpWlASoGzsDcdSfaH5iVISShIUo5u1+cefVm54xG8WOrQa0kG7gsDYC3pz9YomQSQSogpYAfla4PU2eDyAo+KnmaRZzcefP6QqlL1Dvd5VQYt5ueX1gdriy8mogFJAsHSR7uL3gyUKrKtmAbnz8iHYQDTKdkkXAcKHQtFla0gjwkEs7kXGR0MNY6xY5J1aVEpBuNmMRqdLWFDmmkH3P76QRJgoMUqxvHETVJAmVJS5DBTFiLW6ENkQ7IkhNTbqKvrHkpz1iwMcFAhELGXx41pEsFvxK8g9I9SP8A5jSeIPCFAFZHeVcC4thIOTcXxvFEG82cMupr7TleH8NQueSukJTSS4FybowcWf2g3xPqpZSDJAUonxAApB/Ngi13h7/oFdSlKKZhLVJuCkE0BSVWOdmN4jSyTpUq7liCSpDkYLOkuU28x1ihy3N65VZtNzhU5Jd3JvfDsMknHXeJQlg0XwAOgjyxViMZNm5+nYcYx41UdBPS8Qzw7XzJK0zJSilYwbHIuCDYgviFRNIDKGd09ekdFwf4UlLkdrMmrExwpCKrFCWUxAv3hvZnELdTLxXE48SecWDtUpxrjc3U6dCpglgImFIoqALpCld0kttjpCHA9R2U+UoYCwC/JXdPsr2jT4yECWiUlISAXI38OSd3BBd9vOMCfuMfpCK1zPwqLl4ZkUbHUAPfPqev0YmppJIILhQZwRgh7dOoJjM08tVSkqUFFLOoJZybsRdizEsTkQzwzXmdJlqDVrSPIEBlHyBB9oiaikdmjxHJOQ5cqLZJf1Ma0JG8/PEVkJDdJm6jhonkAJSKS9djSegKc9Mc+R0k8KlA1dmkK3UAEk8z3WvB5EsISw/3JOSTuTzixVAJs3M2TKWO0XOjADJJTyuSOjgvaBCZUhExmU6QoOLOaFC5ff2ENEwbTaLtZcxKWqF/Im49x7RxsipTA5a0MzVatAUUpYrNyBz/ADHb1j5z8e8F73zCCCFEiYAPCRYKbkQwfy5x9C1BJQqgUzAWIs4LioPvCuq0tSygEUrArGSUgMbbAi3WFDlDczI5xPcy/hXVLVpZLUrADEHPdUU/UMPaOkJjlvhvhi9NOVLKVdmVKMtXMH8KuoYHreOnJg9TFy1qNdYnM05ShkmwyTewHvjELpleFYLihva1ovqkAzEuSQ7ZsCzgNETVJWKQFMNxYBupzEushPUkI7rVNY+ZgipLXSHJUH+xPQ9YiWbDyEGSqKaREuGSYuDAgYsDDRwYWqJK4z9drCgAhBW5YgZD9N/Ybkxq8F4tISTWmkjKlOq/JFrnmWA5QuqasOE5N7AEZ4Vwxc5QLNLBuSPE2wHLmY1PiKYhCGd1qwM2s59NusI8S+OZYS0kEqO6gwHpuY5PUcUXMUVLUVKO5hGyhOW5mpsqYF0JuZr/ADAgOsm1oUkFqkkPycEPGQdUYj5gxHxjMAcg2Ji6ngExBDFK3dqSQbAk2I6RmTlUEg/hLEi4c8iM745R3XBuJJlzQpeGIdqmdnLeVvWML4p4GlUxU3SuuWXKkpF0El7Isprg2FrwUyAmjPtOB9vZ2T9QgmYKNRUCwJpBJtgAsfciN+VqEy5ZTSvtEy1BRStLVyluD3U7pcPyjnJSWLKLdC74v15/Q840tFxBYVYKL3tfrY/W3UxYvp/xE1ZfaD5q1AbTc1qJU0khDioqDlQYLS5Dc0rSwcMxbeEtL8PKmqCg6ZZUANiouKqQ5pFy1RfHnHT8I4EucAZiVIBYEKuQFAEODjfO0ber7HTpBcAuHS9SjSoXZ8kB/SMi5XY2dplbjXwg6Gqx/PjPaHhwkSLsGGBgdB/nc3jITrA5Ucqz+g8hAeMfEhnClKaUP6lufTpGT2xiz5q2WfK8RnDGl5TfGtEe+cEYPbmKzNUUh+X7Jte3IAkwgykzILJqdANT+8+0dJwThxlpK1HvKYtikAWHncm/OOX+G9bp3ClkpWAD3wQwOLYCiNgSQMkYjQ+JvidCkdlKNQV4yHxaw89/pGgNpFsZ6WJFwAu53gNVPQZi1IelSnDl3sA46Eh4WmSwbixqBJG7c4y06swVGrifjAzzXfUxYzSUXgGok1N3lBv6S0VROeCPFgQwkyYurUIBpcW9b/5is+ZbvWHLctz/AMQNUl1KpUXsDtSDcs28eqC7h+7UGPk0JZiy0o2HkIKDC8s2HlBgqKycMDF3gKVQQGOjgyq0PCkzTQ9E0xJsYMaZZ0piny8a/ZxHZCJHDDMf5cxHZGNn5cR75UQvhGGYvZGPGXGz8nEfJwvhGGYeplTCHlzFS17KDKHqlTg/eASZvEAlQ+cUHAYoATuHwnlbfMdH8kIj5IRRdSihNC8TkUUDOd0egmBRXNnzZyj/AFqJH0JN+sNiXGv8lHvkxCsrMbMk7s5tjMiiPCXGv8kIkaOF8MxJj9kYnsTGv8mIn5UQRiMEx+wMWGnjW+XET2Ag+CYJlp00FRpof7MRFMOMMEFLltBXj0UUqLqumLcgiBneLEwNRholyiDYeUWBgMtVh5QV46L1hXi4VAAqCAx0YRvTJBJfZKjnkCdoKnTukMQS6nLlgEhOX/uhJExsHpnYwSXPIwSG688xNla7Bl1YVREYlyDYuAHPPYE8sMkwX5fBDYBNzuCp8YZJ+kLDVK/qP15P/k/WJGoP9R+vL/k/WFK5OdxwycqhVoZnILvi+C30gxkWDNU4CrvdWMY3HpCnanm/rFkzGwW9fX7/AGhirnrCCO0YGnJ3B/QMTf0B+ke7A7FJzg5YsWteAJnkYV78v+T9YsJ93e97vzzHVk7w2vaFlyXJBLAZOz4F/OPTJYCmLgWfmHAJ+8BRNbBbyixnm18YvHaX1c9p1iuUMvT8qWLMxN6iQGcPkbxX5c3um3Xdiph1sfpA+3N+8b9eWIlWpJBc5zfo36wunIBVw2vaGm6UuWakE3JNmIF7dR9YFMlEB7bYPNNQ9ooNQf6j9ef79oqqd19+jfaCq5BzMBK9BDTwEqKWxZyS56tsIgyCzuMPvzCeWXMCOoLNV7xC9QTlRPr++UcFcAD5wFlhV6YuQGNJILP+EOdog6Y9DazHkqk7c4CdSp3qL5zy/wCfeKpnM13bY4Z3byjtOTvBqXtGRpMhxU6WyM1bNl0wtNSzXFwDbqARnoYlerNrs2L9Scu+5+sAVOJZzi2duUcgyA+YxXK1sJ5SooTHiqKFcVkDPKMUMeJiqlQIk//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 name="AutoShape 6" descr="data:image/jpeg;base64,/9j/4AAQSkZJRgABAQAAAQABAAD/2wCEAAkGBxQTEhQUExQWFhUXGBwYGBgXGBobGxkeIBgXGBwaIBwdHCggHRwlHxwcJDEhJSksLi8uGB8zODMsNygtLisBCgoKDg0OGxAQGzQmHyQsNC40LDQwNCwuNCwsMCwsLCwuNCwsLSwsLSwvNCwsLDUsLCwsLCwvLSwsLCwsLCwsLP/AABEIALEBHAMBIgACEQEDEQH/xAAcAAACAgMBAQAAAAAAAAAAAAAEBQMGAAECBwj/xABFEAACAQMDAgMFBAcGAwgDAAABAhEAAyEEEjEFQSJRYQYTMnGBQpGhsRQjM3LB0fAHUmJzsuE0s/EVdIKStMLD0kODov/EABoBAAMBAQEBAAAAAAAAAAAAAAIDBAEABQb/xAAzEQABBAEDAgMHAwQDAQAAAAABAAIDESESMUEEURMiYQVxgZGhwfAysfEUM1LhI0JDFf/aAAwDAQACEQMRAD8A8RrKI/Q2iSCMSvhJn0xx/tQ9OsIaWVldKhPArsWDW2uUVZFFafShsT5R59vOi9NoYbIxQl4C0C0sFs+R+6tbata6MRiKgPTQx/LzpXjhM8NVz3R8jU9jQO3ANW3S9H+6nmh6N99A7qQNkQhVI0/s6zck020/smIE5q96fpojij7fTxUzuqd3ThEF5+fZdf7v1qC57ICTBP316WNAKw9PEUI6h3daYwvJ9R7JkDBP1pXe6FcBj+dey3tAKV3+mc4FNb1LkBiC8nfpVwdq2OlXK9MfpY+tDt0sdxTR1BS/DC87bpVzyrtekNGavn/ZgrDoBW+MVmgKhP0l+wod9E45FehtoqD1OgHlRCYrCwKhNbI7VzVvu9NHcUFe6SDRiUIdCrtZTi50c0Nc6Wwog8LNJQFZUz6Vh2qIiKIELKWprdarK1Yt1lardcuWVlZWVy5ZWVlZXLkXp+oXbZ8LsD8z2kfhJom26XVYEn3h43mRMCSG5Ex8JB55mgtQjnxEYIGQBHHfbifMc+dRpaJyP+nzoKByisptpunOm3KmT2YEiCOf686Y/owbnwk9/wCfbk0HpWugAEKcgyee2Of4U69+GmRBiPn6/OppHOBRgBLG0e0x+I/OtoCIESPxFMxpCYIOPv8ApXf6NGcUvxEYagkB4plox2MCuksK2D9/lRlnp5kencc/UTSy5MAR2i0Ud8U702koTQ2CsQQR+VN7B+kdqle9PaxS2NPU6WalsCaJKVO6Sk9saEFmtG1R6pXWyg8ZEY0qexQl3T07uWaBuWop7JbSnx0k9yyBQzWZpu9uoDZqlrlM4JW9jyrg2KaGxUbWaaHICEsbTVHc03pTYWaU67XwYtwf8R4+nn86IvA3WxQvldpYEFd0nnQNx0HEn5Cu77Fj4yW+f8uKiK0Bm7L0Wey+Xn5LkMh7x+9j/asu6Co2TNEaM7SI47j+XkaITd0qT2cRlh+CCfpooDXdKXbJMAdz/vVtu7ApecDnz+UedVzVObrRHoB5T3+frTg/kKJkD3nSQqvq+nlfWgiKveo0m5QYyQDSHW9JySMU9svdILc0kNbqXU6dkORHlUNOBtAt1utVlcsW6ysrK5cu0usAQGIDcgEgH5jvU3TdabLhwoYwRBnv3x3ret0JtuVDLcxM2yGEfMcHzHahmQjkROc+R7/KhwR70WQV6fo9Lp71uyzKlk3BJuhzAaJ2sqrG75/9QupdGeyu+QyT8S5EdjMcH5VWulaRlIlsNBXyPeQD34yKf6VnuN7tN9zk7RLcDOMxjNea5hY7BwqLsbZW9Jq9kED/AH+nejE1FtskhfPt/wBKK0/TCyXG2MBbGSVgHMY3QSB3xVe9prmyy2PjIUGD8yPuBrG091BaQWi0xs+0elD7S5I4DFDH3/xiKseiuWrstadWj4tpB+mDXi9ekf2YaRVtu/vEFy6QoUkCAs5Pzk/dTepgbGzVayJ5c6ld+nuS20BSIgkjn5+oo3SaeJk5JIiM445PFT2NAbYjcrg8j4Zo+1o44ExiJn+jXhyPs4XqRNAHmQ+nXmQf4jFMEt/SubFgjEH6maItWpzFLTXOHC4CV1sopdPmtFRJrapK8QINrdCPbg00ZKD1C+ZrgaXYcEpvoJ4qBgKO1AAmT8oz/wBKXXn8zVsbrUsjaXJrgiugJobqWo92nq2F/n9KoBCU2Nz3BrdylXUuqSSicZBbz7ED09aWbKlNkERUF59vOR5+VLJsr6eHpmdOyh81HcFD7YNEq4PBrh0n51oWuF5CiKV3aXitTHNAa/WZ2Lx3/lRNaXGglPkbGNRRGrve9MJ8I+0e5ojQaYLu8+5oWw42rTTp6bsef8cVzjQoLI9JPiO33UraTwj5D8qW6nTxVmv2qWaizVYOF8tyqd1TS7pnJj+v69KrF+0VMV6FrNPVX6tpZntT4n1hA4JDW6witVSlrYrdardcsVkbU29KbJ0xDu9tSxGWR+IV/UzI2yJ+RqYdPN5PdHT3EvqTcvXrgMKpMkkqsgRnIPequFxyPln+VNujdZZCQ7ypBBDFyCII2EA5UycEEZOM1M6MgW3dUCQHB2T/AKd08FkXT/rdw8Dm3llBA+EjABxV201zWWk3PbdlIglQB59x5fKqF1JL164NmoubrgARCzqjiAYUtsQLOAo8u1RdG9oNZ0pnUW/di58SOrAGMSsnB9R6VHJAZBggnsfz7JofoPovSdB7Q23bbvKmco/eMxnmSKzrfS9PqLai+w93uLLL7AMEGCMcEYiqPZ/tMvXGA1dixeScnYUcfJwZFVX2j6udTfa5G1JhE7IvAHz8z50EfQv1/wCPruid1LS3uouu+5/SLn6OIshoSSTIGJk5yRP1o/S9eC2kXZtdBAdDG/M+IHAIGJHPfzpDNZXqmMEAHhRhxBsL2r2c9orGsskXLqq8wyXAJJJwRJhp8hTHX32Qn9Hs6mVUgLatG3uaV8W8qVkDs0DnnivEOkugvWzd/Z7hvxMLOTHmBn6V7KbGu0gLaNrGpusf1mX3BRt2oAbuSMky0kGBIrx+o6VkTxR34OB816Ec7nsyNlYfZPrty/bAYneoIYXLZRyV8JEAkMQQZjzGOwsHTHvM594qqs+GG3SOxOBB9M/OvMtR1rquovWhaexKqC9kWfCCTJDZfMGY3qYnANXDp2k1aaxnO1dPggAmFG2DbCDA8Xi3H5VHLFpNkjunNdqbVUroRQfUVgL2mpl16kZBmhddf38cUEssZbgoI2uDhYQzt5ZqLUbohQJ9aJtWPOl967eDkbba2+zFiZ8vkfPH1qduVUCLoIfUWWYS22R2711ttoIgbj37/nit3dcFDb+AYMqe/eROP8VR7bcbg42ngyAPQT506N3BS5GndaFuc7hH3/wqp+0zk39vZVA+8bp/EfdVt06CRLAE/wBfWqn7X2yNW5J5CEeUbAP4GqmlM9nj/nz2S4NQt+5Uz3I57/dSvWuQf9qY0WV7c0mlq1eEZXBqFdZ54IqG5eNL9RcjM1UyK915M3U6chG6jXEAxSgawTyJnNC63Vnsf6zSwtVkcIAXkz9W5zsK22dXgVafZRSzFuyj+BH8RXnugvHHpXqXsZpiLBYj4jipZ2Bte9Ux9SXRO91fZG6haX31ptfWgbqUAcodKTam3STXaXmrNfSleqtj1ow5cQqJ1PShTI/r/el9WvqNoEGBVYvW4MGrYnWEhwpcVlYKymoVsCtshBgiCOQa6stBwJJx37/Krz7NaMMqNeb3gC+FWRTAxADspYRyIIHoKTNKIxZTI49eFULWvvKhte8cWnEFTJWCZkKcesivXPZzoJs6Est06xHiLZssoU8gEMC8eoAHyqu9V6q9q7ask22t3kCe8ZIu288C4pHBjJ4BOPMH2p09/S/rBrXhiDbtreuEwftKQxBXnM1DITOA39N5739MJ7f+OyM1+d0V7Z9c06aY2bWlS1funxsowqYmJJMscfKfSvPxYYqXjwggEyBk9gDk/TipLt27fuSzPduNiSWdjA8zJOB+FOOs6XTW9Lpwly6b53G7bZYVG8IPJkYiDBnaeKsiYIQGjc/FIe4vNqvVlZWVSlLK9m/s195e0ouK494Lm1meSPAFhDEHggj5mvGav/8AZ17Z29BauJc3kXG3QioxWAoDQxEn0nsMVF10TpIqbuqOnkDH2V7GjXCSrTbY/CyAfPvNH2ZAAYyxwT50q9nOq6bV2vfWLrNtwxcbCDHJHw/diiLqoyqbniWfA08nILYkGM5NfOOY5p0uC9UPa8YResuOsbbZfzggfXJohDmq1r9FqLpJsatrMsWlAjrAgAZUQTEx8/Os69ZK+4vX9W6rbEMlu3K3TIPjTxA8cwIzxXCJpoWudYxSspujPHrXFy2Gwy7ge3ahdPqVuWhdtncpEyFiQOcHI+VQN1VdqMoe4rchFBI9T4hFCG1hZWLCITRqu7aOcd+PrzVba1qGuEOqBBMFRK+ePFuntB8qs11VaCAYPkIj596DW1snaeTwcxTGOpC6ylyXioEwQPkKR+12Wt3AMbdjfQyB+J+6rNqTnEnEHH86FdFdSlweFuT3+Y9RVEZ5XRy+HIHqjz5ZB7GoNQfDDKY+hj+Xzpr1DpgtuVmRyDxI8486gOmHYkfWnWF9E0eIzU3Yqt6y1bMwTj0/rFI9ZdVQTM/1/Wauer6QrwC7Y9B/KgrXsraBks5nkGI+XFVxTsaMleV1PQTvd5Gj3rz69d3GtJbJ4E16SPZ20rktaXIBUETiOc+fnUHRdHbXeuxdyXCJ2iY+JfwIH0p/9Y2sBQD2RJqAc4Zv6Kv+znQrrnc4KW+c8n5CvWekGbCheFlfxn8iKq1+8eBNXDp+l9zZVD8XLfM8/dx9Kgmmc82VXP0sUEQjbve6gu2zQdy3R956CuNQh5XnlgQNxB86A1QH92mV54pVqbx86a0koCKSfW/Kqp1VMzAq1apvX+uP9qrvUMhvMNt49B/X3VbBhTybJNW62yxzWqsCQnAtKu02wxYENJHwxBn1GOIpj0TVuALYaBLmBkDxKAJ/rmmOk6T27f1+Nbs9K23bYIIDsytjmAxLCMemIMqo+cDpWPBCpLC0ghLPafTuyIRL5M4kiYjjtz+FIdB065eMW1JzBPYfM9q9X6doVdVYITOfDmJyokY+EjNVPVRouplXlbVzbvnsGg7vkGz8poYOpwWDcLpIqpx2Kfex3T10UtsW7eYAFiAQo7gSOPXkx9Kontjqve63UPAHjiBwNoCwI+Vevau37m+lraNhQmYgliCV2mYIO1h6H5rKH+0n2Rs2tLc1CqBdDqSVxIZtpJHGSRmk9POBKHO3dsjkj8lN4Xk1ZWVJqLDIxVgVIiQfUAj8CK9i1Go694/si6TabpyXPc22cs+43Le6QGIABPl5ia8g9lejnVXxbCs3hLQpAJAInJr3C3qgbYte7Fi4qiGCyABEAxkcefavL9oy4DBvuqenjvzIy/a1n65dmlVD4bKBWIH952I24iRtGfWt+zXT7lrTAX3t3HAifdJbEZhcDPJM470Nq0Op2BdXdtXFBX9UV2sc+I7pLD0mgrHsOjMG1epfVSS/iBAJGFkgnjsB6xXlW0ghxr4ZVlFv6R9U7S1agvbCluDsuAqD5QDH0ojU2bhsLuB3A8riY7mOfpFDWOhjTWdulAEncS4BLEnJJjmMUl1miYlbz22fuwVdhmOZEjHymgZG15wcfX8+KJ0rmgWE4HUBZENaM8lUBJJ+uAT5E1rSXm3sHW4inKhgFx3ypINV1faG6uDaUgcA7jH1NNrPXFvhVKNbIPxBpj8OKY7p3NF0gHUNJ3TD3zY2jwGM7jP4cH6VJedbam49zZb48RAj69z6Vv3JdcsI8yM/iM1WvaLSa1rl61O/TfohuKIWTcS4rCI8W7j0igjZqNXSY5wsKx9O1+nvNFu4rMO3BPyBEmmFyyCPhHzgfyrxbT9SgiDBBmRyD2g1ZG9t7+1ZdPCI3bASfUz3+QFNf0zgcKl3TA5Yfmrx1LpS3VCtjuDGQfOfzFVfX+z1+2fh94OxST+HIonoftsb+1GtSzNtlOT6lfx57Gm/tLf1CadxZZVumFtsRO1i6rJBBHf8Z7VzWvDg0rGdTN0nqN+4VPGjuEx7u5Plsb+VOOl9CIIa8JA+wDz+8eI9P+lWJepjzPlxz6+lQNqgTzHzx+WK4l3ZHL7TkkbpbhL+s9JF5t6kq8AEESDGBxxj51U7fQWXWtadyvvLYeVEztlSOfKKu5vAHz+tIvaq6Uv6K+IgXDaY+jj+Yo4nE230/wBqY9TI1rRqwD/r7rux0C0jhpZo4DRz58UZePrUmoJ+dB3bhHahAJWPkLv1G1HcoS4tdXb1A3rhPFOa0pBcFu5YBkTmAfpn+VL9RZGcio+qWWZdwJV0llYfeVP+ExxBGBUCdTABW6PEvLDiOxPkp7Nx5kGQHBjqsG0subyhdRpJvJHDK2cwDuTMfIk0tt6SUL5O9iwA/uzCn6gA016m7FQtvws825iYDQWI9YU0Ff1MqqWhACgExhBGB6tHb6mnNLqCG2Aqu9TsKDCr4u+SSPpwKVVZb1sKpA+p5JPmfOlV2wJ/2H+1WxvwkSNza9K6h1uzpTaW8hY3DziFWYJJ558hxJ7QWmr06vYY7M3FJTaZ8YWQIORvAIHeOcQgp/VVt3b2k3Z2zK5+EDdkbScnaIjzHrTxtYTuLkkmDtmdoUk7p/vnEdpURwTXjmENDS3fn5qoyXYOys3RurFrNv3SgKbSXOJjebmJ8gAAPQVUP7SekG/esvIDsPdehJDtaXyyyuvpuHpRug1CJdRVn4jbBGIlTcQQf8O4fNR5mlftjrtlq4q3wjnUW7yjuw9yzLAAmVuJE+dwSeK6CMtn1N5+6x77jooX2Y6/cvi0j7f1K/FktCLcuB8DBAULPeRM5q6+1Gj1V/TXrRk7kMLjlYYLHYyOK811vW7K6/8ASdPuWzehrtsDKFv2icwwDAsMwQQMZr1H+zrqRudOt72u3Lha4C9xstkElGLFtq7wNxjJ4pnWNcwNkaOdvzsghIJLSvA6v/8Aah0dV91qUG3cFtuvkQp2/cFI+QWqC/P9H8e9eye0It3uiKFGRYtOGzEqEJ5kyQCM+dWdVIWSRuHej8UuIAtcD2Xnn9n1xRr7O5mWdwG0gSxVgFJPYnH3Cvb7nRLKrDM298zMn7vKvnfpt9rd626fErqQJiTIxPaa+lul9HKy91tzepnb6A1B7Vtr2uB4VPRkFpBQ2m6alsg71H90AZ8j3os3xHhyBgcVq9oQ1wMRMDHFdXdHbZdhGG5GK8gvvdXaRWERcXdaIMgH1zVfsWxajY74Pwt/Ont+yFtwDgDknt6k/wAapPWuvKAVtZPd+30BH4/d506DUcBYIPEOFd7txCoPuwZ58IpbeUtItKq9jC/7V50usZAHVmBPeSD9as/SOuNcIVsF8AjEn1pxhLMhMk6NwGDab2BcBh1B+uPzqa7rirWgqwzBrKnJAL7WDn0X3ZJ9JoQ32BnuPMD+VE6jWA+6kQfeA4/ccfkTXarOyh8Ol537X+wd/Tq1/Sv7+2JLgwroAJLfFDjnjIng80s6d7D9U1BE2DaXu107PwMt9wr1Hr9zfpdRBMi0/f8Awk0+t6yTkmfKqv617WbC0stJdkqr+y3sZ+hEXHvu1wdrcBIPIO4EuP8Ay/LE056i9xntr28VzjBgbQD9XB/8NHG8rYMUtvtF4ieLY/Fm/wDrUoe6R2p26Y8+qE1CMJ/hUFvUtwQSB6Ucjj5jyoRHFy0ty3jcJKE5XzGO4puo7EIA0d1gvGOD+EUs9r9O1zR3IBlIuKPMqdwz9KZ6e3I+IJPhDGOTheeTPbvVa6n1DdeKk5AhwCdsjBI9DRRup11sqoel8fF0nemubraOMhlBx6iuLiz3/KkPs31HbZ91E+6JTPMA4/CKbpeD4iDXHylZ/SSiPXWFFcTzz9KHK/1FF+4NQ68i0oZwTngAkkQSYHpz9KMOvCnLayhPdE45/P8AlSvU25so5JDllClTDScbVmRJI4Mg98cWKzohcCMpI3CVOAeJ4/hkcUr1FoEtauFRsV2F3ItBmufqnZtpCwFbuRmJkwHxkFKfhL9SFAt3CVCbjuuLgR7u5MicGRHczjBoOxpWZF3LsUDdsPxEkkyfIAzA5JGeIp57nci37gPvUvKr2wABbbcAwCg+IhDuDktIgiAcQaeyS77oV+WDfYtgKEExDHk4MEs8HFMvhLrlI9RYNANZ86s1m0t5AycZHy7R/uJB7TUC9LByD9wNGHBu6WHOO2VSbd65vkTIEA8RPz8/L5030uouwe0CTyzGJ7n5cQaRfppHIBJnznjnEZ710mvurgNE/d8h5c1S5mrhDat7XG23QkhgoKkdiha4pB9PDHmYHHGdQ066pv10oUs3Hhdo8alSQPMbChBPaO81UB1K5kByFggD5gD/AM3r86I6ReYXRDMDDIxOfBsKkQfLy/lSvBrI3Ra1xruk3FutYChmt7mkY3LzOT9AOZMZMV6D/ZhrFt6VwWJb3plTwohRAH+IjPE48qpvTBca777dLEtuZnA3JBBA3fZ2g5wACBUfRrnu3ZC0W2xh8SOJaIiea6ZniMLCtY4tOoJR1G2Fu3AIgOwEcRJiPpXqfQb5bR2lJGbIX71iqN7Q20e4CgiBsZBg4O1THIxHI7Dzpp0/rmz3Nte1sHxDDCJIEfagGJiYGROemZ4jR6LGu0kqmJZJYJ9qdsesxXv9vqG1docwMYrxe8VOs94pBTetwkTBypaMf3p7fhV4fraEI9u4CrGCCIZSDEkRxJA/KldZEJdNpkMhjuldtP1EAfET86nXqY8j91V0q+M4IPGcQc4k9jVdT2mZb/ugrlSCdzhlMQY2j7UtwTtHbHNQjomuuk53Uvbwrx7Ta8vZVFJEmWHmI7+k/lVP1lvwmVJ/dEn7uaj6X7RXLsF7YCk7STI2r5n+fmJ4ozV633YLqMKwPinK5mAAZYjj6Hiib05jOkL0On9pRthLXjP7qt2rGq96qvaYWviAMA5mC2ZEwcGDxV89mtOPfIXKrt8WTAkDA9TOY9Ko1rrbWgtx1KozMPdxucKIggEqB3EdgR2ihus9Ya74GEAEEIANzSYgmZBkfDxgcHNUS9O+Q1sEqL2iyOAjJee+wXtd5rUsd6kASxHA5/HFC6nSoTb2urD3gHhIblbi9vXH0ryTp3V7rQq3NjW8tx4hvJZhkE7Ujw5Bg5GAW/sr1C5ed9t4G4zlrW4EC0IuNEDI3BYIA7DLHAl/+c5gvUpR1l7hXjrre7tukZuIwVjG1sDdBB5AJ+7g1Db6qzMZZfehvEqnwhYIEEmMsCeScjtwu6hrV/RxbyrWzKFSQo8JECY4PaB8TCOKH99bynvQFuByLr22CoMKVLBhs5Ygg7RMjAAIshOmjuic52H1gp9qupSwYMNqiY8IZzPm3hUAAyZEDM+RVxGL3C0qdlsQ22ebjZgkT4hwapY66H3aZVuYUbrq3EYDMMQHAMkeogjvzTPofXNLZZrepvssqkKd7iYUNkrJIYnIxGcVz4XtGBntzwt1AgOI8vfi0Vq9WtoqbjEBjAMEyew+px8yKA03XTb1t3SEpbXahs3CpO53hoMHMliPTYc0yv8AU9LuRjeQCdyJJFwkmFEECQVnAkzjOIq3XOrpcuPdRiVSVMo+7E7UCjY0h3GTHLZxTYgX4c3+UElNujnsjPaF26jpL1sXbRu2XW+No8OEKlVdQQ+N7A8mOwqmdX6lc0+pv2roO9LhQsMSAYBA8iAD9aYdH6syap/1UtdQrduEv7zx+JmgsQSWiZmdmCJo3ruks6i693ZduOxQkGRjlwGaT8MADhePIVW1ojOkjy/wlMleMsOVvo+pQMSplbihgcnxKSGz8tv3U+0r5BOBIOfKeYpH+jWbA09y1uCl4YPhhvQ429s7cVL1HqO4FLY3EyD4TA5weOYPft61K+PW7y7L3oOvjj6d2twvge/P72rJ1PXpst3bHu3IueEuQFIPhO07hJYEhSJEkVV9R1R/0qHcrYZHZFuNLSLjY2E4DNA4PgI20v0sAXrkst4ovurpA3M2zaAdwlZjt3YYxFLXsNbLlngsArMGYRIllJEmGBIEjzGMS+KBrQQvBdMTRIwjOodTJ0506+AK5e0QwmCwhSd4gh2EHBAVZBANQ9N67e0N9Qki1hXtlgVeMMNxWJ3GSe0xxzq5eN1ntqiFo3KSAXDBiSAV58M8yJ5icDarS6nanvAyj3kgKAh3nAclRCn1icVQGtrSeVh841sBx22Hp+cJlY6tqHuEuLSkJ73ZaUJ8KFkDLEYD7QSJOMmum9oB7269zdkWwu7G0Ku4A5DGSzyJ8X3mkmuZX177AQivtBXJKp4NxIHiZtsk9yxrOpWIVo3GCrsWDncCYBbcB3MDOc4xNd4bTV8haJdIoDk759F1Z6hcse9Af3Yb7OxX3yGEkgQDxjHIxQyIQWBS5cO74lYgcA/186k0elm4pV9xubgZAkgkqzGD8P48+QNMLPUbaPe8DXN112DI+1YJwB4TIjv/ACksutgkkKvW7E94BmCSAMHuTHn+IqG3bmR5AtHnGT+En6UStiMAjKq+098GRPaDP51PpyN0yFMgqYwpyIb/AAEgyPWfMUy0ulBbClRB2tOSxx3xxAPlXeiZFywJyODA5O7jtxnnGKZaTo1x3e2bZtBuJyJ3SPEZ8IyN2TB+1Ud/pey4EG1gVLLuIWAwCBmMxBOQJmCJ5ih1tukfhuxhaa5v2RuLES0Rt4LAKskk/EDgR6CpG6bFsFiSGBKBMueRBUg8eYqSzp/H7xdhKMcKrbRIXIUkceeZJ7iugSQPds26MFYUDB3EvEwAQMGfPtIk9kYaOUHpdOrpfLPcWF8AInecsQzEgQCNxPMLighZZBujbHhbfyG4JAgRAIx+fayL06VgvKuhUtyJJU44J4gnOJzJgl6fp1oqouF2VAWHIzJIbcGIOBBmQBGR3HxgFrYHHBwq4OlFTba2d0KLhz/g3rPluIIAn8xTvolq37t90sfCFaM7TuJyM4G04MnjE0y01lNpRzJceM8bgCYBgYOQYnHPOaxLGVFshyRKFTDfZG5RPi8P2vQ9hSnS6hRWiI4IRGj65tBAtqzDDFrgUMIEDBEcyWHPi7TUPTtfaRXAUgsxbcxOVkgIrcmOSW+04g5mto6D49rgyJLFpaAvhWT2z/4vnBepUll2KIBDPBExAxPYkAcGMHzmlFwuq3TounLgX7gcb/T8/dAlZ2nZ7pVkQCJbBPBHOOSe4orqdyFNx2hx8AC7mPiDyV3RjIwOG4MGp0YgOQxfZuJkAAgCREeUqPLzgzXTArwCQBgnBOAYghjuA58PaJGTQajY/P3QvDckH12r6DCr2vt3iqm1ahma4sl5I3ogJDYUGZE+Yj0EP/ZBfUMjXGIALPdKbIcwTtHBmR2gBvUVa2JYCCAAf/LjnJ9YwMzXPvoO5wFgkEmIIgGQZ4EifXHkaLx3AYT+mgje6nDnntyOPS/RA2NElo+BFJURufcBAVQ2J8XYwIJbvgRJpbC2thtWV4gMPASWX3Y8oA3ZJ84M7oPVm9cN1CWBEGCpBljukeawNue8Gtretli0TC4C7cDfbJwRABZSIHYYodTjgpjhGdZbpomgDuO/w+vwWJZfezMfAFfwhgASQxkxiZIMenbgwa7Ql1YXLjEEgcwoClTMROfL+VatMbfvdvjMhV+FQVbjIkF9sfgPSiNdrVVsyWEncBJQGcmMgY8p4rvNeEETAAadpBxRO+44r19MqBeiBXZ1uMsyXCyCeAAQW43F8859K2elodhAP6r4dw3EAbZBBIyR3IkQvyJepOy5atrBZ7e64zZFtAQirEyzO47kwBjlqXaaxudXVSGJJZhEESW2Hd8SF4MHy4AgDQ5xGq0rGvw9F52BP09Pr6ojU9NF+6WOzf8ADIQNGF2iD4ZE4xgiftVB0yxYNtzZcsNzKx7yFVAQI8WIOR/iOZrRILpG0FTut7rjIAQyyGAHikyQPIx6gfo/TTZFy2pJYuxEDhQyAHxiJ78H61v/AFyeyJkRkALW979/YevzRlgLvC4L4YktLBYAkLEEnbBMDt6Csa5KKi3Ax3LuDAeEeFtsADMZEg+s1x+sSLl3bjcqdjlo8zJiCe3H0HEbWbKot4rIJUHwkSoHIHoc12m8pwn8G2aaB+Bo/f3o7Wke4uvmVIcYAM23DzJAnAEeYIqHV3QLhZtx3/D4gGCw2YGYOBgQTFB9Musl0IzXWFwNBLSPCdpmcjuIEqQw7mudQpVHVzL2PeKXmRKkW0YqEHbZ4pYxuJ7Vojo0pC9oOoD4EY/MrvRWzd8C4I5kAhBBA+ZicfKnVnRW0YGCW+GWM+vypL0XqiWSy3RG8gh1EqZGJYE8wYjyNO7uqRlDIysOIBGeTj/EOfpS5teqhsvZ9ls6YRayQX+vGeyIt21BkKAe8AT61Hfa26FXgqZBE8+kiqnqva7AGzJB3GSCDxgEH+hSDVdXZpWSFzAXHbH+9EzpHnJwmz+2IGDSwX9Faeo9ItqDcs7j2hfEQSBDScwIBMmO+Oar+hvNtAvEwWbb7yWEwZIWJZgSwmYlsAmnmm6qEsxa2/CYAJYoO7N5sSZAGTuHAE0CiXLl21qGBZbahm7MBveT+9IZoHkBVEZcAQ7/AGvI6oRPkBh3O4Gw7/lKTQ6O6EW6yACywNwuBui2wPhOSGIEQYBkedD3n9wxW5s3MA37PfMqATJjlgTHnNNtHcFs3bjrZuFiLlsIdxnCgFmzJ8B9S33Vl3u3SbhIljJ8aj04LgxRsJLiTsl9THGxgAPm/nPG6nsWYdD7xFYS0naNpXbgg/ZOccmDjxAkYp9tWKoxgyCds5j14JE4IjuCB02tba0YHDHwgzMAxIknu0H+NdC4+0tcViRjy8J2NDD+4d3lgsD3ENyo8FG6JgLZadsiFCkgSSqMSARLBSxgDjYe4qDVandcLqd07YLG5uABuBF7n4QD5QB3oW7rG2yAc5MjAMyD/wD0wBng1vR6X3m3ZAMNLbzxCqQRt7knAyQ4HrWaayUQJPlCks6gFg7ksu/MSBkTk5MHbMZxP0O0yZBYgK1vBXcVUASVbYZzu4xO7jMUm0zAPDgGWAJxgZBg8DB54xTe6t64Nq27QViJdQqzEFVLExu4xzgc1zkUdVZTD9K3GUYIANmxgiiIIkFjHwrgycpE8AyrvvH7MZt7pEL9pWMASYmAMcZHArS61kDKAFKgqSMiJGAPOckjnaBTRNXtVx77JVYUhfEfd7gYyNoxnmVAPNKdHWybHIHfruuR8/z9k2uKtpgwu797wQBIEAt8IJMzAntmssD9bdt2jDFTDssvHhBCHI2lcEwCfOMUmVt0i5unaPdW4UhRLQCsd8eLghuZ4IunZLPeJmBBF1fmSNgCxHeTjg0Og8lc6SO/KzF3vmqyLvlWI2grgifebH+JolhbYgAmSZmB2AY8TSnTbE2gAIrMR4c5M7QRGWhZjiIgGK6sdRUsBYcLZForcfYBseQA5JVd2SMD1MUTvZiEI27tzhjAypX7OQSBtESABHmNqwCN1RPGxx8nPAGD7q7/AC+SmXUoLzWVRztTBaZYXAsg7VBG0IBzyDgkRXNpirhiCQG27VaSTgSxgmPCcA5KjyxxpnO9V3TDC2jgDACi8SA2Oe8fZmuBqWBJF03XyJJBVcgFt5ksRgeQ8UAmRWV+ynbHdF2Be+PwqXVa5VdFCMzPcCEE527WM8ZAlvoARxWXbp3Qzgyy7FKwVQJLSOQC5ySY8uQKjHWAADztBLsV2chfEoIk8H0J8+aOt+4uqjb5ghgZKwQCY/MkHtQny7j7qqLpWzB2l4vO+BR2P7qDputLn3aIxIzJ8OWubeIBy27HP5DWn1Vk3d4uC4pkuV8RUbkAkdhJkAjJmJJiodZrOUAWWcbSSFAC+7Khjyx8QgeR++Tp6g7XbbcUXiWFvb7vaArNI2wW23Sw2zO3J8i0ii7ZIlkIqK9WnY9iCeOcVvfwRenLW2uHeu0MhHgAPiDDaCSSUG4iMQWPlQt5Q7KvNx7n6tcj4EBLMRtlZZsZHjJ7xQ73nHgYhQCoYHCwMRJB+IbREz4s4BiXp5A1Cs+WCFwpMeHcCWYiIASDG3lieK7SQC70QyyMNacnuURcebl5ZZlS6SFUKTuhhjAaYViFz8B5mKB16RbtNZvMqZTdgyGO5iFIg57iIzzUV2yyOW3bg95b6wSBuV7jqd3APjb6NOMUDYurctgkFzNxsyEHcgCP7pAAEx4cdqMM2P5sjEzmtcxw81b7EZTRdQslQxkJvMqpdjIIAaMhQCMnPMRijtXcd3QqdsSFDQBDLb8R8WTMALkHy5qDSezq7t+8lSSVCmBBBUgyDPhJH3/ICa3Q2tzWzcIYSF3Qci0lsdpMSpgekcUFscaB+iY3pZ4gHuFC/wDKj91tNashHf3q75lo3AqY8JkQYYiOc4mRQr3xeD7nZNrIipn+62SO6lixPmQfOBDoGRnW38G0kgyCLhDHxyRG2A0AYz3rfUbDWxdQzDBGXwgrMXJBxGcS0dwPWnBoBrlTuLyzWRY778YvnHFoxdV7i2WvCSXO0oVPKQ+BnZCoT6wc8nWt1pBv7AXD7Lg2gtsKh0bt/eCTGPCOKXDQG7bLKjMFZx4clm2BmUieMKoIGN2Y8IM9y0yvpURtrqtwgbCGXwyNwJBJlJziIORWaW36rQ9xZpApv32+65vaubvuFTG7awQCA5KyfTawCgknCmMGpLS2jdaySUGfFaO9VK22L5YQCVGCokFT54XaS69sgqiL4XG5jtgQFD7jzEqAYzJEZoHpl73VwgMGlLikqDEG245gHP3UzR27JNjTZ3J+iZdaVgWOotqLl1wRySqqzJhgZ2wIHdgAZNKn042NtUeAmWklo3CMFojIHHMzRenZ/Bm2xJlUJB2jaBkyQojsTgCotXcABKtJ4cgwpPZQACpUAGD3mfQMbjCWb5UltnvOitCgeFdq4EBuDksJBJme8c0ZotWw32nXYQWDssblUSYAYxG7d4p+0AORQ2k1KWyjNIhheDKTtbaCERkmAQ6nI7Fu0VzpLim4kZO9QC2DtUOGQxxIK55xQkXisIhI4G7yo7qEeNSEVHYAKskHceSAN0blEt/eAgTQqbI/WXHDY+AAiIEZ3DNMbtwXbV1iS11VS42I2+L3bCCI2eK3gYHYAcY+q05ONM1zjxXLu0nA+ygCgR2z86IO9EtA3Lnu7jBHEeYEjIggBvKYnyBqNbzEFSx57nAJgHJODgZ9O1cjT7h4M4nPmOVHmfTuPw2qF5kGQDn0UeXpBzPb0osLSSpb5UbzgEQAOJ5kiOOeB2rVw7WKljjwzJwJzt47lvQg+tQJgA4JBkqfSIMjt9e1F6vUiQwDfDwwiAS0gEfZIPPmSccVyxCWlaRBAIaBkcz5/dmitUQq+G5JDEwZ3CQACDET2OcRjvWkdCHLrvnAbftdQAoEyCO4HEyDBrZvBslZjJPxTOBuPh9e84HlWLhhTN064URrjKAwBXcwDbY8p7wAAfMcUTodRb3mWbaqH9nuXaY+yxaY5wYGeDmgnE4thAdpO6NsjPwz8oOZPFR6YXCHUciGIZtpHyBIwQcj61lWMo9Qu2j7on9JZVf3W8CVErIJ+I+JgATHAk85A7B/f6Tauqbt0e6AThn8e4SfiY9wRMycLwZFL+l6EBiTd2AkEkcHaQdoBMvI7j15HxE9eX9WVXTYJG19vjnyz4jIxx3yKS824AFW9Myo3PeAR2/gEgfILjVdOt2wotNcNvDEksqsQV+0ABBEkMONp57cM5VgCd5XKEZZAFZWI77Q0QpkQDERNBanXXB7xLoIuH3bKBwoUFuxxKtJ71uzrAduTuMk7ZCEmBAAiAJ4GPLBijDTWcqadzC86RX2RumALFng+BeGjG0FGJAMiDJJESOOK7bWOSwWRcuKIJwwG4woLHGZzMAAjkYD1euZ9zbUWSBhQGOwzBXiAIEgDtJMVu/ESohpBeSskSZUEEKFEd8ncQMAV2nulBxGxRC6yLQEIChBIaTJhWjGSDBUgTM1p9a1w2y7STI2wrcCVJglpbyjuvPJB0+tRGt7/g+1AIHIMg8kgBYPy7QSb0h13Bbah5MHg5CMWABHwkCO3AggGuIrK4HhdwD7sG20lmlT5BomRHh8Mf3vCAB4hTDpzJ7i9bdiLZAbwtgBYVmGTAIbYB3nk5lRpdc6sBcUq9uQuIwWuGGKiSdzQsAgCYrLC7tyB22AMs7YElWGdxhWCiSszgCTHhxzbGV3uTzVdRtNuu3F8YZWKkyFZvehNwChSApJGDgKJ5Bi9m9ZbS6952n3aMxUiYQYUCTkQEUCOFUYpMLKop3A3UUx4TAmSqOR2UrwTkmaI6RrLY96zk/CiN70yORgCDgMPuUetA6MaCAiG+UHrLyq1wIigIoKYz5SZJkiTPaV9DMNnTF13sAsAMWAbMMVIK9zE5BHHnXeuRtruWkbfdk7mYnxSNsyAnwmJ7mDyAwfTO1sr7omPd7JJI2tvLMoiWlgzbywMcCm3QQAElT6DqyqjKpKs/ill8KADPBkr2mJmZ70GbgdHuEiOXeQjOMIyqI7+EgRw5AiTWrVu29t3VW95+zUHbtXxEkR57TkHGTyeB9XaFuxZUmC5Nw4kqmFyMbpaY89g7QaENAON7VDpXuYGuOAMKZL0gl7bJKgg3IjElSm88ROQCPE31J0ls2yVueJV8LKRuVYBaFYZtxukMDj0NLtRdlEQOGWW9GZFAILAtho8IA5AEyINFW2tubpKsrmzccDdIjY5UNg9gpgny8s6RhL18ojT68WTIWGJLqGERIQDdHj2ADjALNkmotTqGH6O94Mlz3zFiSIKqAPmF5EDHxeeF+k1O6HvuHBMMCTv8O3x7gJ+EkT3I4Nb1F0uLKKIQbghEFyrQGEQMjIHrOTzXaMrQ/y19EVpVSDbMtdZG5SQoVWIRdwz8MbuFnwg/Eseq0K+8CkbLhBLLumNyhQgI8M/a7AKw54HHhJSBJRSpXdggkeIZMLDEEBuTjGKHO4l2Dbsg7gpMyQQYggd8elaAlkqS308bGIBWPdgMcw2/Y2cbVMzme3nIw29ts5CjebbQMEAAzu7/ESAR5cxju0X9ygAiWERy7EvtmTJ5HGMjnMdanUoNywCoZiGAVfhVUYKMkBuwnup7EHcrEva229goncThQM+EkEAcCDPlj0o7p2q3veV523RuIGBIDFSSD4ec57kd62+oZHRjt3gWrk9/g3bcQCChXcPMH/ABVDp7BR7bIJlXKdyw2nbIBImSBHYgjtXHIWg6SmOm1aXLgNsKrQMbcquCRJ+LYqyWwTBI5MVhiykgyCMEUz0mpcCQq7mBRCSFADK9s4MThjGYB86C1t3e5cggtkz3b7R+pk0TBRXOdqzyph8V394f8AMFM9L+wT9y//AKLtbrKx6xu6S6bhvmv51GO/yP51lZRoVN1P4z8k/wBAonqvw2v8tP8ARWVlZ2WqMfsPq38KNu/8Nd+Vn/VdrKysO65Te0fKfun/AJ1+r237Jf8Aw/mKysqPqP8AqvoPZH/r7gvPurf8Yf8AOP5rSdv/AK/lWVlWM/SPcvBl/WfeUfrvjv8A7z/nUPR/2yfvL+YrKytGyHlWGx/wr/8AeG/5dukOm/Y3Pn/AVusoBsVvIR7fEP8AMT/WtD9Z+Nvkn/JWt1latPKku8aj9+1/7qVv8Tfvf/at1lEzlY7YfnJV+9gudR+8fyt0l6lxc/cT/wCSt1lSD+674Kg/2G/H9wlNv4T/AF2o72z/AG4/7tb/ACFZWU7/ANB8fslN/tn4fdS+zf8AwnUf8u3+VyodFzc/7of/AEtqsrKHl35wEcn9tnu+5S7qHF//ADv/AHXKYdO/aaD/ADF/5lZWU1/6fzslM3/O4SxP+JP77f6zTI/8Np/8w/6dPWqysdwuG5Utj9vb/wD2f+nFK/aH9td/eb/XWVlc3dYdviiOrf8AEXf3B/6c1xc/4Sz89R/8NbrKzgLOUHqP2Q+a/wDLozqP/wCL/Jt/6RWVlMHCzgr/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3" name="AutoShape 8" descr="data:image/jpeg;base64,/9j/4AAQSkZJRgABAQAAAQABAAD/2wCEAAkGBxQTEhQUExQWFhUXGBwYGBgXGBobGxkeIBgXGBwaIBwdHCggHRwlHxwcJDEhJSksLi8uGB8zODMsNygtLisBCgoKDg0OGxAQGzQmHyQsNC40LDQwNCwuNCwsMCwsLCwuNCwsLSwsLSwvNCwsLDUsLCwsLCwvLSwsLCwsLCwsLP/AABEIALEBHAMBIgACEQEDEQH/xAAcAAACAgMBAQAAAAAAAAAAAAAEBQMGAAECBwj/xABFEAACAQMDAgMFBAcGAwgDAAABAhEAAyEEEjEFQSJRYQYTMnGBQpGhsRQjM3LB0fAHUmJzsuE0s/EVdIKStMLD0kODov/EABoBAAMBAQEBAAAAAAAAAAAAAAIDBAEABQb/xAAzEQABBAEDAgMHAwQDAQAAAAABAAIDESESMUEEURMiYQVxgZGhwfAysfEUM1LhI0JDFf/aAAwDAQACEQMRAD8A8RrKI/Q2iSCMSvhJn0xx/tQ9OsIaWVldKhPArsWDW2uUVZFFafShsT5R59vOi9NoYbIxQl4C0C0sFs+R+6tbata6MRiKgPTQx/LzpXjhM8NVz3R8jU9jQO3ANW3S9H+6nmh6N99A7qQNkQhVI0/s6zck020/smIE5q96fpojij7fTxUzuqd3ThEF5+fZdf7v1qC57ICTBP316WNAKw9PEUI6h3daYwvJ9R7JkDBP1pXe6FcBj+dey3tAKV3+mc4FNb1LkBiC8nfpVwdq2OlXK9MfpY+tDt0sdxTR1BS/DC87bpVzyrtekNGavn/ZgrDoBW+MVmgKhP0l+wod9E45FehtoqD1OgHlRCYrCwKhNbI7VzVvu9NHcUFe6SDRiUIdCrtZTi50c0Nc6Wwog8LNJQFZUz6Vh2qIiKIELKWprdarK1Yt1lardcuWVlZWVy5ZWVlZXLkXp+oXbZ8LsD8z2kfhJom26XVYEn3h43mRMCSG5Ex8JB55mgtQjnxEYIGQBHHfbifMc+dRpaJyP+nzoKByisptpunOm3KmT2YEiCOf686Y/owbnwk9/wCfbk0HpWugAEKcgyee2Of4U69+GmRBiPn6/OppHOBRgBLG0e0x+I/OtoCIESPxFMxpCYIOPv8ApXf6NGcUvxEYagkB4plox2MCuksK2D9/lRlnp5kencc/UTSy5MAR2i0Ud8U702koTQ2CsQQR+VN7B+kdqle9PaxS2NPU6WalsCaJKVO6Sk9saEFmtG1R6pXWyg8ZEY0qexQl3T07uWaBuWop7JbSnx0k9yyBQzWZpu9uoDZqlrlM4JW9jyrg2KaGxUbWaaHICEsbTVHc03pTYWaU67XwYtwf8R4+nn86IvA3WxQvldpYEFd0nnQNx0HEn5Cu77Fj4yW+f8uKiK0Bm7L0Wey+Xn5LkMh7x+9j/asu6Co2TNEaM7SI47j+XkaITd0qT2cRlh+CCfpooDXdKXbJMAdz/vVtu7ApecDnz+UedVzVObrRHoB5T3+frTg/kKJkD3nSQqvq+nlfWgiKveo0m5QYyQDSHW9JySMU9svdILc0kNbqXU6dkORHlUNOBtAt1utVlcsW6ysrK5cu0usAQGIDcgEgH5jvU3TdabLhwoYwRBnv3x3ret0JtuVDLcxM2yGEfMcHzHahmQjkROc+R7/KhwR70WQV6fo9Lp71uyzKlk3BJuhzAaJ2sqrG75/9QupdGeyu+QyT8S5EdjMcH5VWulaRlIlsNBXyPeQD34yKf6VnuN7tN9zk7RLcDOMxjNea5hY7BwqLsbZW9Jq9kED/AH+nejE1FtskhfPt/wBKK0/TCyXG2MBbGSVgHMY3QSB3xVe9prmyy2PjIUGD8yPuBrG091BaQWi0xs+0elD7S5I4DFDH3/xiKseiuWrstadWj4tpB+mDXi9ekf2YaRVtu/vEFy6QoUkCAs5Pzk/dTepgbGzVayJ5c6ld+nuS20BSIgkjn5+oo3SaeJk5JIiM445PFT2NAbYjcrg8j4Zo+1o44ExiJn+jXhyPs4XqRNAHmQ+nXmQf4jFMEt/SubFgjEH6maItWpzFLTXOHC4CV1sopdPmtFRJrapK8QINrdCPbg00ZKD1C+ZrgaXYcEpvoJ4qBgKO1AAmT8oz/wBKXXn8zVsbrUsjaXJrgiugJobqWo92nq2F/n9KoBCU2Nz3BrdylXUuqSSicZBbz7ED09aWbKlNkERUF59vOR5+VLJsr6eHpmdOyh81HcFD7YNEq4PBrh0n51oWuF5CiKV3aXitTHNAa/WZ2Lx3/lRNaXGglPkbGNRRGrve9MJ8I+0e5ojQaYLu8+5oWw42rTTp6bsef8cVzjQoLI9JPiO33UraTwj5D8qW6nTxVmv2qWaizVYOF8tyqd1TS7pnJj+v69KrF+0VMV6FrNPVX6tpZntT4n1hA4JDW6witVSlrYrdardcsVkbU29KbJ0xDu9tSxGWR+IV/UzI2yJ+RqYdPN5PdHT3EvqTcvXrgMKpMkkqsgRnIPequFxyPln+VNujdZZCQ7ypBBDFyCII2EA5UycEEZOM1M6MgW3dUCQHB2T/AKd08FkXT/rdw8Dm3llBA+EjABxV201zWWk3PbdlIglQB59x5fKqF1JL164NmoubrgARCzqjiAYUtsQLOAo8u1RdG9oNZ0pnUW/di58SOrAGMSsnB9R6VHJAZBggnsfz7JofoPovSdB7Q23bbvKmco/eMxnmSKzrfS9PqLai+w93uLLL7AMEGCMcEYiqPZ/tMvXGA1dixeScnYUcfJwZFVX2j6udTfa5G1JhE7IvAHz8z50EfQv1/wCPruid1LS3uouu+5/SLn6OIshoSSTIGJk5yRP1o/S9eC2kXZtdBAdDG/M+IHAIGJHPfzpDNZXqmMEAHhRhxBsL2r2c9orGsskXLqq8wyXAJJJwRJhp8hTHX32Qn9Hs6mVUgLatG3uaV8W8qVkDs0DnnivEOkugvWzd/Z7hvxMLOTHmBn6V7KbGu0gLaNrGpusf1mX3BRt2oAbuSMky0kGBIrx+o6VkTxR34OB816Ec7nsyNlYfZPrty/bAYneoIYXLZRyV8JEAkMQQZjzGOwsHTHvM594qqs+GG3SOxOBB9M/OvMtR1rquovWhaexKqC9kWfCCTJDZfMGY3qYnANXDp2k1aaxnO1dPggAmFG2DbCDA8Xi3H5VHLFpNkjunNdqbVUroRQfUVgL2mpl16kZBmhddf38cUEssZbgoI2uDhYQzt5ZqLUbohQJ9aJtWPOl967eDkbba2+zFiZ8vkfPH1qduVUCLoIfUWWYS22R2711ttoIgbj37/nit3dcFDb+AYMqe/eROP8VR7bcbg42ngyAPQT506N3BS5GndaFuc7hH3/wqp+0zk39vZVA+8bp/EfdVt06CRLAE/wBfWqn7X2yNW5J5CEeUbAP4GqmlM9nj/nz2S4NQt+5Uz3I57/dSvWuQf9qY0WV7c0mlq1eEZXBqFdZ54IqG5eNL9RcjM1UyK915M3U6chG6jXEAxSgawTyJnNC63Vnsf6zSwtVkcIAXkz9W5zsK22dXgVafZRSzFuyj+BH8RXnugvHHpXqXsZpiLBYj4jipZ2Bte9Ux9SXRO91fZG6haX31ptfWgbqUAcodKTam3STXaXmrNfSleqtj1ow5cQqJ1PShTI/r/el9WvqNoEGBVYvW4MGrYnWEhwpcVlYKymoVsCtshBgiCOQa6stBwJJx37/Krz7NaMMqNeb3gC+FWRTAxADspYRyIIHoKTNKIxZTI49eFULWvvKhte8cWnEFTJWCZkKcesivXPZzoJs6Est06xHiLZssoU8gEMC8eoAHyqu9V6q9q7ask22t3kCe8ZIu288C4pHBjJ4BOPMH2p09/S/rBrXhiDbtreuEwftKQxBXnM1DITOA39N5739MJ7f+OyM1+d0V7Z9c06aY2bWlS1funxsowqYmJJMscfKfSvPxYYqXjwggEyBk9gDk/TipLt27fuSzPduNiSWdjA8zJOB+FOOs6XTW9Lpwly6b53G7bZYVG8IPJkYiDBnaeKsiYIQGjc/FIe4vNqvVlZWVSlLK9m/s195e0ouK494Lm1meSPAFhDEHggj5mvGav/8AZ17Z29BauJc3kXG3QioxWAoDQxEn0nsMVF10TpIqbuqOnkDH2V7GjXCSrTbY/CyAfPvNH2ZAAYyxwT50q9nOq6bV2vfWLrNtwxcbCDHJHw/diiLqoyqbniWfA08nILYkGM5NfOOY5p0uC9UPa8YResuOsbbZfzggfXJohDmq1r9FqLpJsatrMsWlAjrAgAZUQTEx8/Os69ZK+4vX9W6rbEMlu3K3TIPjTxA8cwIzxXCJpoWudYxSspujPHrXFy2Gwy7ge3ahdPqVuWhdtncpEyFiQOcHI+VQN1VdqMoe4rchFBI9T4hFCG1hZWLCITRqu7aOcd+PrzVba1qGuEOqBBMFRK+ePFuntB8qs11VaCAYPkIj596DW1snaeTwcxTGOpC6ylyXioEwQPkKR+12Wt3AMbdjfQyB+J+6rNqTnEnEHH86FdFdSlweFuT3+Y9RVEZ5XRy+HIHqjz5ZB7GoNQfDDKY+hj+Xzpr1DpgtuVmRyDxI8486gOmHYkfWnWF9E0eIzU3Yqt6y1bMwTj0/rFI9ZdVQTM/1/Wauer6QrwC7Y9B/KgrXsraBks5nkGI+XFVxTsaMleV1PQTvd5Gj3rz69d3GtJbJ4E16SPZ20rktaXIBUETiOc+fnUHRdHbXeuxdyXCJ2iY+JfwIH0p/9Y2sBQD2RJqAc4Zv6Kv+znQrrnc4KW+c8n5CvWekGbCheFlfxn8iKq1+8eBNXDp+l9zZVD8XLfM8/dx9Kgmmc82VXP0sUEQjbve6gu2zQdy3R956CuNQh5XnlgQNxB86A1QH92mV54pVqbx86a0koCKSfW/Kqp1VMzAq1apvX+uP9qrvUMhvMNt49B/X3VbBhTybJNW62yxzWqsCQnAtKu02wxYENJHwxBn1GOIpj0TVuALYaBLmBkDxKAJ/rmmOk6T27f1+Nbs9K23bYIIDsytjmAxLCMemIMqo+cDpWPBCpLC0ghLPafTuyIRL5M4kiYjjtz+FIdB065eMW1JzBPYfM9q9X6doVdVYITOfDmJyokY+EjNVPVRouplXlbVzbvnsGg7vkGz8poYOpwWDcLpIqpx2Kfex3T10UtsW7eYAFiAQo7gSOPXkx9Kontjqve63UPAHjiBwNoCwI+Vevau37m+lraNhQmYgliCV2mYIO1h6H5rKH+0n2Rs2tLc1CqBdDqSVxIZtpJHGSRmk9POBKHO3dsjkj8lN4Xk1ZWVJqLDIxVgVIiQfUAj8CK9i1Go694/si6TabpyXPc22cs+43Le6QGIABPl5ia8g9lejnVXxbCs3hLQpAJAInJr3C3qgbYte7Fi4qiGCyABEAxkcefavL9oy4DBvuqenjvzIy/a1n65dmlVD4bKBWIH952I24iRtGfWt+zXT7lrTAX3t3HAifdJbEZhcDPJM470Nq0Op2BdXdtXFBX9UV2sc+I7pLD0mgrHsOjMG1epfVSS/iBAJGFkgnjsB6xXlW0ghxr4ZVlFv6R9U7S1agvbCluDsuAqD5QDH0ojU2bhsLuB3A8riY7mOfpFDWOhjTWdulAEncS4BLEnJJjmMUl1miYlbz22fuwVdhmOZEjHymgZG15wcfX8+KJ0rmgWE4HUBZENaM8lUBJJ+uAT5E1rSXm3sHW4inKhgFx3ypINV1faG6uDaUgcA7jH1NNrPXFvhVKNbIPxBpj8OKY7p3NF0gHUNJ3TD3zY2jwGM7jP4cH6VJedbam49zZb48RAj69z6Vv3JdcsI8yM/iM1WvaLSa1rl61O/TfohuKIWTcS4rCI8W7j0igjZqNXSY5wsKx9O1+nvNFu4rMO3BPyBEmmFyyCPhHzgfyrxbT9SgiDBBmRyD2g1ZG9t7+1ZdPCI3bASfUz3+QFNf0zgcKl3TA5Yfmrx1LpS3VCtjuDGQfOfzFVfX+z1+2fh94OxST+HIonoftsb+1GtSzNtlOT6lfx57Gm/tLf1CadxZZVumFtsRO1i6rJBBHf8Z7VzWvDg0rGdTN0nqN+4VPGjuEx7u5Plsb+VOOl9CIIa8JA+wDz+8eI9P+lWJepjzPlxz6+lQNqgTzHzx+WK4l3ZHL7TkkbpbhL+s9JF5t6kq8AEESDGBxxj51U7fQWXWtadyvvLYeVEztlSOfKKu5vAHz+tIvaq6Uv6K+IgXDaY+jj+Yo4nE230/wBqY9TI1rRqwD/r7rux0C0jhpZo4DRz58UZePrUmoJ+dB3bhHahAJWPkLv1G1HcoS4tdXb1A3rhPFOa0pBcFu5YBkTmAfpn+VL9RZGcio+qWWZdwJV0llYfeVP+ExxBGBUCdTABW6PEvLDiOxPkp7Nx5kGQHBjqsG0subyhdRpJvJHDK2cwDuTMfIk0tt6SUL5O9iwA/uzCn6gA016m7FQtvws825iYDQWI9YU0Ff1MqqWhACgExhBGB6tHb6mnNLqCG2Aqu9TsKDCr4u+SSPpwKVVZb1sKpA+p5JPmfOlV2wJ/2H+1WxvwkSNza9K6h1uzpTaW8hY3DziFWYJJ558hxJ7QWmr06vYY7M3FJTaZ8YWQIORvAIHeOcQgp/VVt3b2k3Z2zK5+EDdkbScnaIjzHrTxtYTuLkkmDtmdoUk7p/vnEdpURwTXjmENDS3fn5qoyXYOys3RurFrNv3SgKbSXOJjebmJ8gAAPQVUP7SekG/esvIDsPdehJDtaXyyyuvpuHpRug1CJdRVn4jbBGIlTcQQf8O4fNR5mlftjrtlq4q3wjnUW7yjuw9yzLAAmVuJE+dwSeK6CMtn1N5+6x77jooX2Y6/cvi0j7f1K/FktCLcuB8DBAULPeRM5q6+1Gj1V/TXrRk7kMLjlYYLHYyOK811vW7K6/8ASdPuWzehrtsDKFv2icwwDAsMwQQMZr1H+zrqRudOt72u3Lha4C9xstkElGLFtq7wNxjJ4pnWNcwNkaOdvzsghIJLSvA6v/8Aah0dV91qUG3cFtuvkQp2/cFI+QWqC/P9H8e9eye0It3uiKFGRYtOGzEqEJ5kyQCM+dWdVIWSRuHej8UuIAtcD2Xnn9n1xRr7O5mWdwG0gSxVgFJPYnH3Cvb7nRLKrDM298zMn7vKvnfpt9rd626fErqQJiTIxPaa+lul9HKy91tzepnb6A1B7Vtr2uB4VPRkFpBQ2m6alsg71H90AZ8j3os3xHhyBgcVq9oQ1wMRMDHFdXdHbZdhGG5GK8gvvdXaRWERcXdaIMgH1zVfsWxajY74Pwt/Ont+yFtwDgDknt6k/wAapPWuvKAVtZPd+30BH4/d506DUcBYIPEOFd7txCoPuwZ58IpbeUtItKq9jC/7V50usZAHVmBPeSD9as/SOuNcIVsF8AjEn1pxhLMhMk6NwGDab2BcBh1B+uPzqa7rirWgqwzBrKnJAL7WDn0X3ZJ9JoQ32BnuPMD+VE6jWA+6kQfeA4/ccfkTXarOyh8Ol537X+wd/Tq1/Sv7+2JLgwroAJLfFDjnjIng80s6d7D9U1BE2DaXu107PwMt9wr1Hr9zfpdRBMi0/f8Awk0+t6yTkmfKqv617WbC0stJdkqr+y3sZ+hEXHvu1wdrcBIPIO4EuP8Ay/LE056i9xntr28VzjBgbQD9XB/8NHG8rYMUtvtF4ieLY/Fm/wDrUoe6R2p26Y8+qE1CMJ/hUFvUtwQSB6Ucjj5jyoRHFy0ty3jcJKE5XzGO4puo7EIA0d1gvGOD+EUs9r9O1zR3IBlIuKPMqdwz9KZ6e3I+IJPhDGOTheeTPbvVa6n1DdeKk5AhwCdsjBI9DRRup11sqoel8fF0nemubraOMhlBx6iuLiz3/KkPs31HbZ91E+6JTPMA4/CKbpeD4iDXHylZ/SSiPXWFFcTzz9KHK/1FF+4NQ68i0oZwTngAkkQSYHpz9KMOvCnLayhPdE45/P8AlSvU25so5JDllClTDScbVmRJI4Mg98cWKzohcCMpI3CVOAeJ4/hkcUr1FoEtauFRsV2F3ItBmufqnZtpCwFbuRmJkwHxkFKfhL9SFAt3CVCbjuuLgR7u5MicGRHczjBoOxpWZF3LsUDdsPxEkkyfIAzA5JGeIp57nci37gPvUvKr2wABbbcAwCg+IhDuDktIgiAcQaeyS77oV+WDfYtgKEExDHk4MEs8HFMvhLrlI9RYNANZ86s1m0t5AycZHy7R/uJB7TUC9LByD9wNGHBu6WHOO2VSbd65vkTIEA8RPz8/L5030uouwe0CTyzGJ7n5cQaRfppHIBJnznjnEZ710mvurgNE/d8h5c1S5mrhDat7XG23QkhgoKkdiha4pB9PDHmYHHGdQ066pv10oUs3Hhdo8alSQPMbChBPaO81UB1K5kByFggD5gD/AM3r86I6ReYXRDMDDIxOfBsKkQfLy/lSvBrI3Ra1xruk3FutYChmt7mkY3LzOT9AOZMZMV6D/ZhrFt6VwWJb3plTwohRAH+IjPE48qpvTBca777dLEtuZnA3JBBA3fZ2g5wACBUfRrnu3ZC0W2xh8SOJaIiea6ZniMLCtY4tOoJR1G2Fu3AIgOwEcRJiPpXqfQb5bR2lJGbIX71iqN7Q20e4CgiBsZBg4O1THIxHI7Dzpp0/rmz3Nte1sHxDDCJIEfagGJiYGROemZ4jR6LGu0kqmJZJYJ9qdsesxXv9vqG1docwMYrxe8VOs94pBTetwkTBypaMf3p7fhV4fraEI9u4CrGCCIZSDEkRxJA/KldZEJdNpkMhjuldtP1EAfET86nXqY8j91V0q+M4IPGcQc4k9jVdT2mZb/ugrlSCdzhlMQY2j7UtwTtHbHNQjomuuk53Uvbwrx7Ta8vZVFJEmWHmI7+k/lVP1lvwmVJ/dEn7uaj6X7RXLsF7YCk7STI2r5n+fmJ4ozV633YLqMKwPinK5mAAZYjj6Hiib05jOkL0On9pRthLXjP7qt2rGq96qvaYWviAMA5mC2ZEwcGDxV89mtOPfIXKrt8WTAkDA9TOY9Ko1rrbWgtx1KozMPdxucKIggEqB3EdgR2ihus9Ya74GEAEEIANzSYgmZBkfDxgcHNUS9O+Q1sEqL2iyOAjJee+wXtd5rUsd6kASxHA5/HFC6nSoTb2urD3gHhIblbi9vXH0ryTp3V7rQq3NjW8tx4hvJZhkE7Ujw5Bg5GAW/sr1C5ed9t4G4zlrW4EC0IuNEDI3BYIA7DLHAl/+c5gvUpR1l7hXjrre7tukZuIwVjG1sDdBB5AJ+7g1Db6qzMZZfehvEqnwhYIEEmMsCeScjtwu6hrV/RxbyrWzKFSQo8JECY4PaB8TCOKH99bynvQFuByLr22CoMKVLBhs5Ygg7RMjAAIshOmjuic52H1gp9qupSwYMNqiY8IZzPm3hUAAyZEDM+RVxGL3C0qdlsQ22ebjZgkT4hwapY66H3aZVuYUbrq3EYDMMQHAMkeogjvzTPofXNLZZrepvssqkKd7iYUNkrJIYnIxGcVz4XtGBntzwt1AgOI8vfi0Vq9WtoqbjEBjAMEyew+px8yKA03XTb1t3SEpbXahs3CpO53hoMHMliPTYc0yv8AU9LuRjeQCdyJJFwkmFEECQVnAkzjOIq3XOrpcuPdRiVSVMo+7E7UCjY0h3GTHLZxTYgX4c3+UElNujnsjPaF26jpL1sXbRu2XW+No8OEKlVdQQ+N7A8mOwqmdX6lc0+pv2roO9LhQsMSAYBA8iAD9aYdH6syap/1UtdQrduEv7zx+JmgsQSWiZmdmCJo3ruks6i693ZduOxQkGRjlwGaT8MADhePIVW1ojOkjy/wlMleMsOVvo+pQMSplbihgcnxKSGz8tv3U+0r5BOBIOfKeYpH+jWbA09y1uCl4YPhhvQ429s7cVL1HqO4FLY3EyD4TA5weOYPft61K+PW7y7L3oOvjj6d2twvge/P72rJ1PXpst3bHu3IueEuQFIPhO07hJYEhSJEkVV9R1R/0qHcrYZHZFuNLSLjY2E4DNA4PgI20v0sAXrkst4ovurpA3M2zaAdwlZjt3YYxFLXsNbLlngsArMGYRIllJEmGBIEjzGMS+KBrQQvBdMTRIwjOodTJ0506+AK5e0QwmCwhSd4gh2EHBAVZBANQ9N67e0N9Qki1hXtlgVeMMNxWJ3GSe0xxzq5eN1ntqiFo3KSAXDBiSAV58M8yJ5icDarS6nanvAyj3kgKAh3nAclRCn1icVQGtrSeVh841sBx22Hp+cJlY6tqHuEuLSkJ73ZaUJ8KFkDLEYD7QSJOMmum9oB7269zdkWwu7G0Ku4A5DGSzyJ8X3mkmuZX177AQivtBXJKp4NxIHiZtsk9yxrOpWIVo3GCrsWDncCYBbcB3MDOc4xNd4bTV8haJdIoDk759F1Z6hcse9Af3Yb7OxX3yGEkgQDxjHIxQyIQWBS5cO74lYgcA/186k0elm4pV9xubgZAkgkqzGD8P48+QNMLPUbaPe8DXN112DI+1YJwB4TIjv/ACksutgkkKvW7E94BmCSAMHuTHn+IqG3bmR5AtHnGT+En6UStiMAjKq+098GRPaDP51PpyN0yFMgqYwpyIb/AAEgyPWfMUy0ulBbClRB2tOSxx3xxAPlXeiZFywJyODA5O7jtxnnGKZaTo1x3e2bZtBuJyJ3SPEZ8IyN2TB+1Ud/pey4EG1gVLLuIWAwCBmMxBOQJmCJ5ih1tukfhuxhaa5v2RuLES0Rt4LAKskk/EDgR6CpG6bFsFiSGBKBMueRBUg8eYqSzp/H7xdhKMcKrbRIXIUkceeZJ7iugSQPds26MFYUDB3EvEwAQMGfPtIk9kYaOUHpdOrpfLPcWF8AInecsQzEgQCNxPMLighZZBujbHhbfyG4JAgRAIx+fayL06VgvKuhUtyJJU44J4gnOJzJgl6fp1oqouF2VAWHIzJIbcGIOBBmQBGR3HxgFrYHHBwq4OlFTba2d0KLhz/g3rPluIIAn8xTvolq37t90sfCFaM7TuJyM4G04MnjE0y01lNpRzJceM8bgCYBgYOQYnHPOaxLGVFshyRKFTDfZG5RPi8P2vQ9hSnS6hRWiI4IRGj65tBAtqzDDFrgUMIEDBEcyWHPi7TUPTtfaRXAUgsxbcxOVkgIrcmOSW+04g5mto6D49rgyJLFpaAvhWT2z/4vnBepUll2KIBDPBExAxPYkAcGMHzmlFwuq3TounLgX7gcb/T8/dAlZ2nZ7pVkQCJbBPBHOOSe4orqdyFNx2hx8AC7mPiDyV3RjIwOG4MGp0YgOQxfZuJkAAgCREeUqPLzgzXTArwCQBgnBOAYghjuA58PaJGTQajY/P3QvDckH12r6DCr2vt3iqm1ahma4sl5I3ogJDYUGZE+Yj0EP/ZBfUMjXGIALPdKbIcwTtHBmR2gBvUVa2JYCCAAf/LjnJ9YwMzXPvoO5wFgkEmIIgGQZ4EifXHkaLx3AYT+mgje6nDnntyOPS/RA2NElo+BFJURufcBAVQ2J8XYwIJbvgRJpbC2thtWV4gMPASWX3Y8oA3ZJ84M7oPVm9cN1CWBEGCpBljukeawNue8Gtretli0TC4C7cDfbJwRABZSIHYYodTjgpjhGdZbpomgDuO/w+vwWJZfezMfAFfwhgASQxkxiZIMenbgwa7Ql1YXLjEEgcwoClTMROfL+VatMbfvdvjMhV+FQVbjIkF9sfgPSiNdrVVsyWEncBJQGcmMgY8p4rvNeEETAAadpBxRO+44r19MqBeiBXZ1uMsyXCyCeAAQW43F8859K2elodhAP6r4dw3EAbZBBIyR3IkQvyJepOy5atrBZ7e64zZFtAQirEyzO47kwBjlqXaaxudXVSGJJZhEESW2Hd8SF4MHy4AgDQ5xGq0rGvw9F52BP09Pr6ojU9NF+6WOzf8ADIQNGF2iD4ZE4xgiftVB0yxYNtzZcsNzKx7yFVAQI8WIOR/iOZrRILpG0FTut7rjIAQyyGAHikyQPIx6gfo/TTZFy2pJYuxEDhQyAHxiJ78H61v/AFyeyJkRkALW979/YevzRlgLvC4L4YktLBYAkLEEnbBMDt6Csa5KKi3Ax3LuDAeEeFtsADMZEg+s1x+sSLl3bjcqdjlo8zJiCe3H0HEbWbKot4rIJUHwkSoHIHoc12m8pwn8G2aaB+Bo/f3o7Wke4uvmVIcYAM23DzJAnAEeYIqHV3QLhZtx3/D4gGCw2YGYOBgQTFB9Musl0IzXWFwNBLSPCdpmcjuIEqQw7mudQpVHVzL2PeKXmRKkW0YqEHbZ4pYxuJ7Vojo0pC9oOoD4EY/MrvRWzd8C4I5kAhBBA+ZicfKnVnRW0YGCW+GWM+vypL0XqiWSy3RG8gh1EqZGJYE8wYjyNO7uqRlDIysOIBGeTj/EOfpS5teqhsvZ9ls6YRayQX+vGeyIt21BkKAe8AT61Hfa26FXgqZBE8+kiqnqva7AGzJB3GSCDxgEH+hSDVdXZpWSFzAXHbH+9EzpHnJwmz+2IGDSwX9Faeo9ItqDcs7j2hfEQSBDScwIBMmO+Oar+hvNtAvEwWbb7yWEwZIWJZgSwmYlsAmnmm6qEsxa2/CYAJYoO7N5sSZAGTuHAE0CiXLl21qGBZbahm7MBveT+9IZoHkBVEZcAQ7/AGvI6oRPkBh3O4Gw7/lKTQ6O6EW6yACywNwuBui2wPhOSGIEQYBkedD3n9wxW5s3MA37PfMqATJjlgTHnNNtHcFs3bjrZuFiLlsIdxnCgFmzJ8B9S33Vl3u3SbhIljJ8aj04LgxRsJLiTsl9THGxgAPm/nPG6nsWYdD7xFYS0naNpXbgg/ZOccmDjxAkYp9tWKoxgyCds5j14JE4IjuCB02tba0YHDHwgzMAxIknu0H+NdC4+0tcViRjy8J2NDD+4d3lgsD3ENyo8FG6JgLZadsiFCkgSSqMSARLBSxgDjYe4qDVandcLqd07YLG5uABuBF7n4QD5QB3oW7rG2yAc5MjAMyD/wD0wBng1vR6X3m3ZAMNLbzxCqQRt7knAyQ4HrWaayUQJPlCks6gFg7ksu/MSBkTk5MHbMZxP0O0yZBYgK1vBXcVUASVbYZzu4xO7jMUm0zAPDgGWAJxgZBg8DB54xTe6t64Nq27QViJdQqzEFVLExu4xzgc1zkUdVZTD9K3GUYIANmxgiiIIkFjHwrgycpE8AyrvvH7MZt7pEL9pWMASYmAMcZHArS61kDKAFKgqSMiJGAPOckjnaBTRNXtVx77JVYUhfEfd7gYyNoxnmVAPNKdHWybHIHfruuR8/z9k2uKtpgwu797wQBIEAt8IJMzAntmssD9bdt2jDFTDssvHhBCHI2lcEwCfOMUmVt0i5unaPdW4UhRLQCsd8eLghuZ4IunZLPeJmBBF1fmSNgCxHeTjg0Og8lc6SO/KzF3vmqyLvlWI2grgifebH+JolhbYgAmSZmB2AY8TSnTbE2gAIrMR4c5M7QRGWhZjiIgGK6sdRUsBYcLZForcfYBseQA5JVd2SMD1MUTvZiEI27tzhjAypX7OQSBtESABHmNqwCN1RPGxx8nPAGD7q7/AC+SmXUoLzWVRztTBaZYXAsg7VBG0IBzyDgkRXNpirhiCQG27VaSTgSxgmPCcA5KjyxxpnO9V3TDC2jgDACi8SA2Oe8fZmuBqWBJF03XyJJBVcgFt5ksRgeQ8UAmRWV+ynbHdF2Be+PwqXVa5VdFCMzPcCEE527WM8ZAlvoARxWXbp3Qzgyy7FKwVQJLSOQC5ySY8uQKjHWAADztBLsV2chfEoIk8H0J8+aOt+4uqjb5ghgZKwQCY/MkHtQny7j7qqLpWzB2l4vO+BR2P7qDputLn3aIxIzJ8OWubeIBy27HP5DWn1Vk3d4uC4pkuV8RUbkAkdhJkAjJmJJiodZrOUAWWcbSSFAC+7Khjyx8QgeR++Tp6g7XbbcUXiWFvb7vaArNI2wW23Sw2zO3J8i0ii7ZIlkIqK9WnY9iCeOcVvfwRenLW2uHeu0MhHgAPiDDaCSSUG4iMQWPlQt5Q7KvNx7n6tcj4EBLMRtlZZsZHjJ7xQ73nHgYhQCoYHCwMRJB+IbREz4s4BiXp5A1Cs+WCFwpMeHcCWYiIASDG3lieK7SQC70QyyMNacnuURcebl5ZZlS6SFUKTuhhjAaYViFz8B5mKB16RbtNZvMqZTdgyGO5iFIg57iIzzUV2yyOW3bg95b6wSBuV7jqd3APjb6NOMUDYurctgkFzNxsyEHcgCP7pAAEx4cdqMM2P5sjEzmtcxw81b7EZTRdQslQxkJvMqpdjIIAaMhQCMnPMRijtXcd3QqdsSFDQBDLb8R8WTMALkHy5qDSezq7t+8lSSVCmBBBUgyDPhJH3/ICa3Q2tzWzcIYSF3Qci0lsdpMSpgekcUFscaB+iY3pZ4gHuFC/wDKj91tNashHf3q75lo3AqY8JkQYYiOc4mRQr3xeD7nZNrIipn+62SO6lixPmQfOBDoGRnW38G0kgyCLhDHxyRG2A0AYz3rfUbDWxdQzDBGXwgrMXJBxGcS0dwPWnBoBrlTuLyzWRY778YvnHFoxdV7i2WvCSXO0oVPKQ+BnZCoT6wc8nWt1pBv7AXD7Lg2gtsKh0bt/eCTGPCOKXDQG7bLKjMFZx4clm2BmUieMKoIGN2Y8IM9y0yvpURtrqtwgbCGXwyNwJBJlJziIORWaW36rQ9xZpApv32+65vaubvuFTG7awQCA5KyfTawCgknCmMGpLS2jdaySUGfFaO9VK22L5YQCVGCokFT54XaS69sgqiL4XG5jtgQFD7jzEqAYzJEZoHpl73VwgMGlLikqDEG245gHP3UzR27JNjTZ3J+iZdaVgWOotqLl1wRySqqzJhgZ2wIHdgAZNKn042NtUeAmWklo3CMFojIHHMzRenZ/Bm2xJlUJB2jaBkyQojsTgCotXcABKtJ4cgwpPZQACpUAGD3mfQMbjCWb5UltnvOitCgeFdq4EBuDksJBJme8c0ZotWw32nXYQWDssblUSYAYxG7d4p+0AORQ2k1KWyjNIhheDKTtbaCERkmAQ6nI7Fu0VzpLim4kZO9QC2DtUOGQxxIK55xQkXisIhI4G7yo7qEeNSEVHYAKskHceSAN0blEt/eAgTQqbI/WXHDY+AAiIEZ3DNMbtwXbV1iS11VS42I2+L3bCCI2eK3gYHYAcY+q05ONM1zjxXLu0nA+ygCgR2z86IO9EtA3Lnu7jBHEeYEjIggBvKYnyBqNbzEFSx57nAJgHJODgZ9O1cjT7h4M4nPmOVHmfTuPw2qF5kGQDn0UeXpBzPb0osLSSpb5UbzgEQAOJ5kiOOeB2rVw7WKljjwzJwJzt47lvQg+tQJgA4JBkqfSIMjt9e1F6vUiQwDfDwwiAS0gEfZIPPmSccVyxCWlaRBAIaBkcz5/dmitUQq+G5JDEwZ3CQACDET2OcRjvWkdCHLrvnAbftdQAoEyCO4HEyDBrZvBslZjJPxTOBuPh9e84HlWLhhTN064URrjKAwBXcwDbY8p7wAAfMcUTodRb3mWbaqH9nuXaY+yxaY5wYGeDmgnE4thAdpO6NsjPwz8oOZPFR6YXCHUciGIZtpHyBIwQcj61lWMo9Qu2j7on9JZVf3W8CVErIJ+I+JgATHAk85A7B/f6Tauqbt0e6AThn8e4SfiY9wRMycLwZFL+l6EBiTd2AkEkcHaQdoBMvI7j15HxE9eX9WVXTYJG19vjnyz4jIxx3yKS824AFW9Myo3PeAR2/gEgfILjVdOt2wotNcNvDEksqsQV+0ABBEkMONp57cM5VgCd5XKEZZAFZWI77Q0QpkQDERNBanXXB7xLoIuH3bKBwoUFuxxKtJ71uzrAduTuMk7ZCEmBAAiAJ4GPLBijDTWcqadzC86RX2RumALFng+BeGjG0FGJAMiDJJESOOK7bWOSwWRcuKIJwwG4woLHGZzMAAjkYD1euZ9zbUWSBhQGOwzBXiAIEgDtJMVu/ESohpBeSskSZUEEKFEd8ncQMAV2nulBxGxRC6yLQEIChBIaTJhWjGSDBUgTM1p9a1w2y7STI2wrcCVJglpbyjuvPJB0+tRGt7/g+1AIHIMg8kgBYPy7QSb0h13Bbah5MHg5CMWABHwkCO3AggGuIrK4HhdwD7sG20lmlT5BomRHh8Mf3vCAB4hTDpzJ7i9bdiLZAbwtgBYVmGTAIbYB3nk5lRpdc6sBcUq9uQuIwWuGGKiSdzQsAgCYrLC7tyB22AMs7YElWGdxhWCiSszgCTHhxzbGV3uTzVdRtNuu3F8YZWKkyFZvehNwChSApJGDgKJ5Bi9m9ZbS6952n3aMxUiYQYUCTkQEUCOFUYpMLKop3A3UUx4TAmSqOR2UrwTkmaI6RrLY96zk/CiN70yORgCDgMPuUetA6MaCAiG+UHrLyq1wIigIoKYz5SZJkiTPaV9DMNnTF13sAsAMWAbMMVIK9zE5BHHnXeuRtruWkbfdk7mYnxSNsyAnwmJ7mDyAwfTO1sr7omPd7JJI2tvLMoiWlgzbywMcCm3QQAElT6DqyqjKpKs/ill8KADPBkr2mJmZ70GbgdHuEiOXeQjOMIyqI7+EgRw5AiTWrVu29t3VW95+zUHbtXxEkR57TkHGTyeB9XaFuxZUmC5Nw4kqmFyMbpaY89g7QaENAON7VDpXuYGuOAMKZL0gl7bJKgg3IjElSm88ROQCPE31J0ls2yVueJV8LKRuVYBaFYZtxukMDj0NLtRdlEQOGWW9GZFAILAtho8IA5AEyINFW2tubpKsrmzccDdIjY5UNg9gpgny8s6RhL18ojT68WTIWGJLqGERIQDdHj2ADjALNkmotTqGH6O94Mlz3zFiSIKqAPmF5EDHxeeF+k1O6HvuHBMMCTv8O3x7gJ+EkT3I4Nb1F0uLKKIQbghEFyrQGEQMjIHrOTzXaMrQ/y19EVpVSDbMtdZG5SQoVWIRdwz8MbuFnwg/Eseq0K+8CkbLhBLLumNyhQgI8M/a7AKw54HHhJSBJRSpXdggkeIZMLDEEBuTjGKHO4l2Dbsg7gpMyQQYggd8elaAlkqS308bGIBWPdgMcw2/Y2cbVMzme3nIw29ts5CjebbQMEAAzu7/ESAR5cxju0X9ygAiWERy7EvtmTJ5HGMjnMdanUoNywCoZiGAVfhVUYKMkBuwnup7EHcrEva229goncThQM+EkEAcCDPlj0o7p2q3veV523RuIGBIDFSSD4ec57kd62+oZHRjt3gWrk9/g3bcQCChXcPMH/ABVDp7BR7bIJlXKdyw2nbIBImSBHYgjtXHIWg6SmOm1aXLgNsKrQMbcquCRJ+LYqyWwTBI5MVhiykgyCMEUz0mpcCQq7mBRCSFADK9s4MThjGYB86C1t3e5cggtkz3b7R+pk0TBRXOdqzyph8V394f8AMFM9L+wT9y//AKLtbrKx6xu6S6bhvmv51GO/yP51lZRoVN1P4z8k/wBAonqvw2v8tP8ARWVlZ2WqMfsPq38KNu/8Nd+Vn/VdrKysO65Te0fKfun/AJ1+r237Jf8Aw/mKysqPqP8AqvoPZH/r7gvPurf8Yf8AOP5rSdv/AK/lWVlWM/SPcvBl/WfeUfrvjv8A7z/nUPR/2yfvL+YrKytGyHlWGx/wr/8AeG/5dukOm/Y3Pn/AVusoBsVvIR7fEP8AMT/WtD9Z+Nvkn/JWt1latPKku8aj9+1/7qVv8Tfvf/at1lEzlY7YfnJV+9gudR+8fyt0l6lxc/cT/wCSt1lSD+674Kg/2G/H9wlNv4T/AF2o72z/AG4/7tb/ACFZWU7/ANB8fslN/tn4fdS+zf8AwnUf8u3+VyodFzc/7of/AEtqsrKHl35wEcn9tnu+5S7qHF//ADv/AHXKYdO/aaD/ADF/5lZWU1/6fzslM3/O4SxP+JP77f6zTI/8Np/8w/6dPWqysdwuG5Utj9vb/wD2f+nFK/aH9td/eb/XWVlc3dYdviiOrf8AEXf3B/6c1xc/4Sz89R/8NbrKzgLOUHqP2Q+a/wDLozqP/wCL/Jt/6RWVlMHCzgr/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10" descr="data:image/jpeg;base64,/9j/4AAQSkZJRgABAQAAAQABAAD/2wCEAAkGBxQTEhQUExQWFhUXGBwYGBgXGBobGxkeIBgXGBwaIBwdHCggHRwlHxwcJDEhJSksLi8uGB8zODMsNygtLisBCgoKDg0OGxAQGzQmHyQsNC40LDQwNCwuNCwsMCwsLCwuNCwsLSwsLSwvNCwsLDUsLCwsLCwvLSwsLCwsLCwsLP/AABEIALEBHAMBIgACEQEDEQH/xAAcAAACAgMBAQAAAAAAAAAAAAAEBQMGAAECBwj/xABFEAACAQMDAgMFBAcGAwgDAAABAhEAAyEEEjEFQSJRYQYTMnGBQpGhsRQjM3LB0fAHUmJzsuE0s/EVdIKStMLD0kODov/EABoBAAMBAQEBAAAAAAAAAAAAAAIDBAEABQb/xAAzEQABBAEDAgMHAwQDAQAAAAABAAIDESESMUEEURMiYQVxgZGhwfAysfEUM1LhI0JDFf/aAAwDAQACEQMRAD8A8RrKI/Q2iSCMSvhJn0xx/tQ9OsIaWVldKhPArsWDW2uUVZFFafShsT5R59vOi9NoYbIxQl4C0C0sFs+R+6tbata6MRiKgPTQx/LzpXjhM8NVz3R8jU9jQO3ANW3S9H+6nmh6N99A7qQNkQhVI0/s6zck020/smIE5q96fpojij7fTxUzuqd3ThEF5+fZdf7v1qC57ICTBP316WNAKw9PEUI6h3daYwvJ9R7JkDBP1pXe6FcBj+dey3tAKV3+mc4FNb1LkBiC8nfpVwdq2OlXK9MfpY+tDt0sdxTR1BS/DC87bpVzyrtekNGavn/ZgrDoBW+MVmgKhP0l+wod9E45FehtoqD1OgHlRCYrCwKhNbI7VzVvu9NHcUFe6SDRiUIdCrtZTi50c0Nc6Wwog8LNJQFZUz6Vh2qIiKIELKWprdarK1Yt1lardcuWVlZWVy5ZWVlZXLkXp+oXbZ8LsD8z2kfhJom26XVYEn3h43mRMCSG5Ex8JB55mgtQjnxEYIGQBHHfbifMc+dRpaJyP+nzoKByisptpunOm3KmT2YEiCOf686Y/owbnwk9/wCfbk0HpWugAEKcgyee2Of4U69+GmRBiPn6/OppHOBRgBLG0e0x+I/OtoCIESPxFMxpCYIOPv8ApXf6NGcUvxEYagkB4plox2MCuksK2D9/lRlnp5kencc/UTSy5MAR2i0Ud8U702koTQ2CsQQR+VN7B+kdqle9PaxS2NPU6WalsCaJKVO6Sk9saEFmtG1R6pXWyg8ZEY0qexQl3T07uWaBuWop7JbSnx0k9yyBQzWZpu9uoDZqlrlM4JW9jyrg2KaGxUbWaaHICEsbTVHc03pTYWaU67XwYtwf8R4+nn86IvA3WxQvldpYEFd0nnQNx0HEn5Cu77Fj4yW+f8uKiK0Bm7L0Wey+Xn5LkMh7x+9j/asu6Co2TNEaM7SI47j+XkaITd0qT2cRlh+CCfpooDXdKXbJMAdz/vVtu7ApecDnz+UedVzVObrRHoB5T3+frTg/kKJkD3nSQqvq+nlfWgiKveo0m5QYyQDSHW9JySMU9svdILc0kNbqXU6dkORHlUNOBtAt1utVlcsW6ysrK5cu0usAQGIDcgEgH5jvU3TdabLhwoYwRBnv3x3ret0JtuVDLcxM2yGEfMcHzHahmQjkROc+R7/KhwR70WQV6fo9Lp71uyzKlk3BJuhzAaJ2sqrG75/9QupdGeyu+QyT8S5EdjMcH5VWulaRlIlsNBXyPeQD34yKf6VnuN7tN9zk7RLcDOMxjNea5hY7BwqLsbZW9Jq9kED/AH+nejE1FtskhfPt/wBKK0/TCyXG2MBbGSVgHMY3QSB3xVe9prmyy2PjIUGD8yPuBrG091BaQWi0xs+0elD7S5I4DFDH3/xiKseiuWrstadWj4tpB+mDXi9ekf2YaRVtu/vEFy6QoUkCAs5Pzk/dTepgbGzVayJ5c6ld+nuS20BSIgkjn5+oo3SaeJk5JIiM445PFT2NAbYjcrg8j4Zo+1o44ExiJn+jXhyPs4XqRNAHmQ+nXmQf4jFMEt/SubFgjEH6maItWpzFLTXOHC4CV1sopdPmtFRJrapK8QINrdCPbg00ZKD1C+ZrgaXYcEpvoJ4qBgKO1AAmT8oz/wBKXXn8zVsbrUsjaXJrgiugJobqWo92nq2F/n9KoBCU2Nz3BrdylXUuqSSicZBbz7ED09aWbKlNkERUF59vOR5+VLJsr6eHpmdOyh81HcFD7YNEq4PBrh0n51oWuF5CiKV3aXitTHNAa/WZ2Lx3/lRNaXGglPkbGNRRGrve9MJ8I+0e5ojQaYLu8+5oWw42rTTp6bsef8cVzjQoLI9JPiO33UraTwj5D8qW6nTxVmv2qWaizVYOF8tyqd1TS7pnJj+v69KrF+0VMV6FrNPVX6tpZntT4n1hA4JDW6witVSlrYrdardcsVkbU29KbJ0xDu9tSxGWR+IV/UzI2yJ+RqYdPN5PdHT3EvqTcvXrgMKpMkkqsgRnIPequFxyPln+VNujdZZCQ7ypBBDFyCII2EA5UycEEZOM1M6MgW3dUCQHB2T/AKd08FkXT/rdw8Dm3llBA+EjABxV201zWWk3PbdlIglQB59x5fKqF1JL164NmoubrgARCzqjiAYUtsQLOAo8u1RdG9oNZ0pnUW/di58SOrAGMSsnB9R6VHJAZBggnsfz7JofoPovSdB7Q23bbvKmco/eMxnmSKzrfS9PqLai+w93uLLL7AMEGCMcEYiqPZ/tMvXGA1dixeScnYUcfJwZFVX2j6udTfa5G1JhE7IvAHz8z50EfQv1/wCPruid1LS3uouu+5/SLn6OIshoSSTIGJk5yRP1o/S9eC2kXZtdBAdDG/M+IHAIGJHPfzpDNZXqmMEAHhRhxBsL2r2c9orGsskXLqq8wyXAJJJwRJhp8hTHX32Qn9Hs6mVUgLatG3uaV8W8qVkDs0DnnivEOkugvWzd/Z7hvxMLOTHmBn6V7KbGu0gLaNrGpusf1mX3BRt2oAbuSMky0kGBIrx+o6VkTxR34OB816Ec7nsyNlYfZPrty/bAYneoIYXLZRyV8JEAkMQQZjzGOwsHTHvM594qqs+GG3SOxOBB9M/OvMtR1rquovWhaexKqC9kWfCCTJDZfMGY3qYnANXDp2k1aaxnO1dPggAmFG2DbCDA8Xi3H5VHLFpNkjunNdqbVUroRQfUVgL2mpl16kZBmhddf38cUEssZbgoI2uDhYQzt5ZqLUbohQJ9aJtWPOl967eDkbba2+zFiZ8vkfPH1qduVUCLoIfUWWYS22R2711ttoIgbj37/nit3dcFDb+AYMqe/eROP8VR7bcbg42ngyAPQT506N3BS5GndaFuc7hH3/wqp+0zk39vZVA+8bp/EfdVt06CRLAE/wBfWqn7X2yNW5J5CEeUbAP4GqmlM9nj/nz2S4NQt+5Uz3I57/dSvWuQf9qY0WV7c0mlq1eEZXBqFdZ54IqG5eNL9RcjM1UyK915M3U6chG6jXEAxSgawTyJnNC63Vnsf6zSwtVkcIAXkz9W5zsK22dXgVafZRSzFuyj+BH8RXnugvHHpXqXsZpiLBYj4jipZ2Bte9Ux9SXRO91fZG6haX31ptfWgbqUAcodKTam3STXaXmrNfSleqtj1ow5cQqJ1PShTI/r/el9WvqNoEGBVYvW4MGrYnWEhwpcVlYKymoVsCtshBgiCOQa6stBwJJx37/Krz7NaMMqNeb3gC+FWRTAxADspYRyIIHoKTNKIxZTI49eFULWvvKhte8cWnEFTJWCZkKcesivXPZzoJs6Est06xHiLZssoU8gEMC8eoAHyqu9V6q9q7ask22t3kCe8ZIu288C4pHBjJ4BOPMH2p09/S/rBrXhiDbtreuEwftKQxBXnM1DITOA39N5739MJ7f+OyM1+d0V7Z9c06aY2bWlS1funxsowqYmJJMscfKfSvPxYYqXjwggEyBk9gDk/TipLt27fuSzPduNiSWdjA8zJOB+FOOs6XTW9Lpwly6b53G7bZYVG8IPJkYiDBnaeKsiYIQGjc/FIe4vNqvVlZWVSlLK9m/s195e0ouK494Lm1meSPAFhDEHggj5mvGav/8AZ17Z29BauJc3kXG3QioxWAoDQxEn0nsMVF10TpIqbuqOnkDH2V7GjXCSrTbY/CyAfPvNH2ZAAYyxwT50q9nOq6bV2vfWLrNtwxcbCDHJHw/diiLqoyqbniWfA08nILYkGM5NfOOY5p0uC9UPa8YResuOsbbZfzggfXJohDmq1r9FqLpJsatrMsWlAjrAgAZUQTEx8/Os69ZK+4vX9W6rbEMlu3K3TIPjTxA8cwIzxXCJpoWudYxSspujPHrXFy2Gwy7ge3ahdPqVuWhdtncpEyFiQOcHI+VQN1VdqMoe4rchFBI9T4hFCG1hZWLCITRqu7aOcd+PrzVba1qGuEOqBBMFRK+ePFuntB8qs11VaCAYPkIj596DW1snaeTwcxTGOpC6ylyXioEwQPkKR+12Wt3AMbdjfQyB+J+6rNqTnEnEHH86FdFdSlweFuT3+Y9RVEZ5XRy+HIHqjz5ZB7GoNQfDDKY+hj+Xzpr1DpgtuVmRyDxI8486gOmHYkfWnWF9E0eIzU3Yqt6y1bMwTj0/rFI9ZdVQTM/1/Wauer6QrwC7Y9B/KgrXsraBks5nkGI+XFVxTsaMleV1PQTvd5Gj3rz69d3GtJbJ4E16SPZ20rktaXIBUETiOc+fnUHRdHbXeuxdyXCJ2iY+JfwIH0p/9Y2sBQD2RJqAc4Zv6Kv+znQrrnc4KW+c8n5CvWekGbCheFlfxn8iKq1+8eBNXDp+l9zZVD8XLfM8/dx9Kgmmc82VXP0sUEQjbve6gu2zQdy3R956CuNQh5XnlgQNxB86A1QH92mV54pVqbx86a0koCKSfW/Kqp1VMzAq1apvX+uP9qrvUMhvMNt49B/X3VbBhTybJNW62yxzWqsCQnAtKu02wxYENJHwxBn1GOIpj0TVuALYaBLmBkDxKAJ/rmmOk6T27f1+Nbs9K23bYIIDsytjmAxLCMemIMqo+cDpWPBCpLC0ghLPafTuyIRL5M4kiYjjtz+FIdB065eMW1JzBPYfM9q9X6doVdVYITOfDmJyokY+EjNVPVRouplXlbVzbvnsGg7vkGz8poYOpwWDcLpIqpx2Kfex3T10UtsW7eYAFiAQo7gSOPXkx9Kontjqve63UPAHjiBwNoCwI+Vevau37m+lraNhQmYgliCV2mYIO1h6H5rKH+0n2Rs2tLc1CqBdDqSVxIZtpJHGSRmk9POBKHO3dsjkj8lN4Xk1ZWVJqLDIxVgVIiQfUAj8CK9i1Go694/si6TabpyXPc22cs+43Le6QGIABPl5ia8g9lejnVXxbCs3hLQpAJAInJr3C3qgbYte7Fi4qiGCyABEAxkcefavL9oy4DBvuqenjvzIy/a1n65dmlVD4bKBWIH952I24iRtGfWt+zXT7lrTAX3t3HAifdJbEZhcDPJM470Nq0Op2BdXdtXFBX9UV2sc+I7pLD0mgrHsOjMG1epfVSS/iBAJGFkgnjsB6xXlW0ghxr4ZVlFv6R9U7S1agvbCluDsuAqD5QDH0ojU2bhsLuB3A8riY7mOfpFDWOhjTWdulAEncS4BLEnJJjmMUl1miYlbz22fuwVdhmOZEjHymgZG15wcfX8+KJ0rmgWE4HUBZENaM8lUBJJ+uAT5E1rSXm3sHW4inKhgFx3ypINV1faG6uDaUgcA7jH1NNrPXFvhVKNbIPxBpj8OKY7p3NF0gHUNJ3TD3zY2jwGM7jP4cH6VJedbam49zZb48RAj69z6Vv3JdcsI8yM/iM1WvaLSa1rl61O/TfohuKIWTcS4rCI8W7j0igjZqNXSY5wsKx9O1+nvNFu4rMO3BPyBEmmFyyCPhHzgfyrxbT9SgiDBBmRyD2g1ZG9t7+1ZdPCI3bASfUz3+QFNf0zgcKl3TA5Yfmrx1LpS3VCtjuDGQfOfzFVfX+z1+2fh94OxST+HIonoftsb+1GtSzNtlOT6lfx57Gm/tLf1CadxZZVumFtsRO1i6rJBBHf8Z7VzWvDg0rGdTN0nqN+4VPGjuEx7u5Plsb+VOOl9CIIa8JA+wDz+8eI9P+lWJepjzPlxz6+lQNqgTzHzx+WK4l3ZHL7TkkbpbhL+s9JF5t6kq8AEESDGBxxj51U7fQWXWtadyvvLYeVEztlSOfKKu5vAHz+tIvaq6Uv6K+IgXDaY+jj+Yo4nE230/wBqY9TI1rRqwD/r7rux0C0jhpZo4DRz58UZePrUmoJ+dB3bhHahAJWPkLv1G1HcoS4tdXb1A3rhPFOa0pBcFu5YBkTmAfpn+VL9RZGcio+qWWZdwJV0llYfeVP+ExxBGBUCdTABW6PEvLDiOxPkp7Nx5kGQHBjqsG0subyhdRpJvJHDK2cwDuTMfIk0tt6SUL5O9iwA/uzCn6gA016m7FQtvws825iYDQWI9YU0Ff1MqqWhACgExhBGB6tHb6mnNLqCG2Aqu9TsKDCr4u+SSPpwKVVZb1sKpA+p5JPmfOlV2wJ/2H+1WxvwkSNza9K6h1uzpTaW8hY3DziFWYJJ558hxJ7QWmr06vYY7M3FJTaZ8YWQIORvAIHeOcQgp/VVt3b2k3Z2zK5+EDdkbScnaIjzHrTxtYTuLkkmDtmdoUk7p/vnEdpURwTXjmENDS3fn5qoyXYOys3RurFrNv3SgKbSXOJjebmJ8gAAPQVUP7SekG/esvIDsPdehJDtaXyyyuvpuHpRug1CJdRVn4jbBGIlTcQQf8O4fNR5mlftjrtlq4q3wjnUW7yjuw9yzLAAmVuJE+dwSeK6CMtn1N5+6x77jooX2Y6/cvi0j7f1K/FktCLcuB8DBAULPeRM5q6+1Gj1V/TXrRk7kMLjlYYLHYyOK811vW7K6/8ASdPuWzehrtsDKFv2icwwDAsMwQQMZr1H+zrqRudOt72u3Lha4C9xstkElGLFtq7wNxjJ4pnWNcwNkaOdvzsghIJLSvA6v/8Aah0dV91qUG3cFtuvkQp2/cFI+QWqC/P9H8e9eye0It3uiKFGRYtOGzEqEJ5kyQCM+dWdVIWSRuHej8UuIAtcD2Xnn9n1xRr7O5mWdwG0gSxVgFJPYnH3Cvb7nRLKrDM298zMn7vKvnfpt9rd626fErqQJiTIxPaa+lul9HKy91tzepnb6A1B7Vtr2uB4VPRkFpBQ2m6alsg71H90AZ8j3os3xHhyBgcVq9oQ1wMRMDHFdXdHbZdhGG5GK8gvvdXaRWERcXdaIMgH1zVfsWxajY74Pwt/Ont+yFtwDgDknt6k/wAapPWuvKAVtZPd+30BH4/d506DUcBYIPEOFd7txCoPuwZ58IpbeUtItKq9jC/7V50usZAHVmBPeSD9as/SOuNcIVsF8AjEn1pxhLMhMk6NwGDab2BcBh1B+uPzqa7rirWgqwzBrKnJAL7WDn0X3ZJ9JoQ32BnuPMD+VE6jWA+6kQfeA4/ccfkTXarOyh8Ol537X+wd/Tq1/Sv7+2JLgwroAJLfFDjnjIng80s6d7D9U1BE2DaXu107PwMt9wr1Hr9zfpdRBMi0/f8Awk0+t6yTkmfKqv617WbC0stJdkqr+y3sZ+hEXHvu1wdrcBIPIO4EuP8Ay/LE056i9xntr28VzjBgbQD9XB/8NHG8rYMUtvtF4ieLY/Fm/wDrUoe6R2p26Y8+qE1CMJ/hUFvUtwQSB6Ucjj5jyoRHFy0ty3jcJKE5XzGO4puo7EIA0d1gvGOD+EUs9r9O1zR3IBlIuKPMqdwz9KZ6e3I+IJPhDGOTheeTPbvVa6n1DdeKk5AhwCdsjBI9DRRup11sqoel8fF0nemubraOMhlBx6iuLiz3/KkPs31HbZ91E+6JTPMA4/CKbpeD4iDXHylZ/SSiPXWFFcTzz9KHK/1FF+4NQ68i0oZwTngAkkQSYHpz9KMOvCnLayhPdE45/P8AlSvU25so5JDllClTDScbVmRJI4Mg98cWKzohcCMpI3CVOAeJ4/hkcUr1FoEtauFRsV2F3ItBmufqnZtpCwFbuRmJkwHxkFKfhL9SFAt3CVCbjuuLgR7u5MicGRHczjBoOxpWZF3LsUDdsPxEkkyfIAzA5JGeIp57nci37gPvUvKr2wABbbcAwCg+IhDuDktIgiAcQaeyS77oV+WDfYtgKEExDHk4MEs8HFMvhLrlI9RYNANZ86s1m0t5AycZHy7R/uJB7TUC9LByD9wNGHBu6WHOO2VSbd65vkTIEA8RPz8/L5030uouwe0CTyzGJ7n5cQaRfppHIBJnznjnEZ710mvurgNE/d8h5c1S5mrhDat7XG23QkhgoKkdiha4pB9PDHmYHHGdQ066pv10oUs3Hhdo8alSQPMbChBPaO81UB1K5kByFggD5gD/AM3r86I6ReYXRDMDDIxOfBsKkQfLy/lSvBrI3Ra1xruk3FutYChmt7mkY3LzOT9AOZMZMV6D/ZhrFt6VwWJb3plTwohRAH+IjPE48qpvTBca777dLEtuZnA3JBBA3fZ2g5wACBUfRrnu3ZC0W2xh8SOJaIiea6ZniMLCtY4tOoJR1G2Fu3AIgOwEcRJiPpXqfQb5bR2lJGbIX71iqN7Q20e4CgiBsZBg4O1THIxHI7Dzpp0/rmz3Nte1sHxDDCJIEfagGJiYGROemZ4jR6LGu0kqmJZJYJ9qdsesxXv9vqG1docwMYrxe8VOs94pBTetwkTBypaMf3p7fhV4fraEI9u4CrGCCIZSDEkRxJA/KldZEJdNpkMhjuldtP1EAfET86nXqY8j91V0q+M4IPGcQc4k9jVdT2mZb/ugrlSCdzhlMQY2j7UtwTtHbHNQjomuuk53Uvbwrx7Ta8vZVFJEmWHmI7+k/lVP1lvwmVJ/dEn7uaj6X7RXLsF7YCk7STI2r5n+fmJ4ozV633YLqMKwPinK5mAAZYjj6Hiib05jOkL0On9pRthLXjP7qt2rGq96qvaYWviAMA5mC2ZEwcGDxV89mtOPfIXKrt8WTAkDA9TOY9Ko1rrbWgtx1KozMPdxucKIggEqB3EdgR2ihus9Ya74GEAEEIANzSYgmZBkfDxgcHNUS9O+Q1sEqL2iyOAjJee+wXtd5rUsd6kASxHA5/HFC6nSoTb2urD3gHhIblbi9vXH0ryTp3V7rQq3NjW8tx4hvJZhkE7Ujw5Bg5GAW/sr1C5ed9t4G4zlrW4EC0IuNEDI3BYIA7DLHAl/+c5gvUpR1l7hXjrre7tukZuIwVjG1sDdBB5AJ+7g1Db6qzMZZfehvEqnwhYIEEmMsCeScjtwu6hrV/RxbyrWzKFSQo8JECY4PaB8TCOKH99bynvQFuByLr22CoMKVLBhs5Ygg7RMjAAIshOmjuic52H1gp9qupSwYMNqiY8IZzPm3hUAAyZEDM+RVxGL3C0qdlsQ22ebjZgkT4hwapY66H3aZVuYUbrq3EYDMMQHAMkeogjvzTPofXNLZZrepvssqkKd7iYUNkrJIYnIxGcVz4XtGBntzwt1AgOI8vfi0Vq9WtoqbjEBjAMEyew+px8yKA03XTb1t3SEpbXahs3CpO53hoMHMliPTYc0yv8AU9LuRjeQCdyJJFwkmFEECQVnAkzjOIq3XOrpcuPdRiVSVMo+7E7UCjY0h3GTHLZxTYgX4c3+UElNujnsjPaF26jpL1sXbRu2XW+No8OEKlVdQQ+N7A8mOwqmdX6lc0+pv2roO9LhQsMSAYBA8iAD9aYdH6syap/1UtdQrduEv7zx+JmgsQSWiZmdmCJo3ruks6i693ZduOxQkGRjlwGaT8MADhePIVW1ojOkjy/wlMleMsOVvo+pQMSplbihgcnxKSGz8tv3U+0r5BOBIOfKeYpH+jWbA09y1uCl4YPhhvQ429s7cVL1HqO4FLY3EyD4TA5weOYPft61K+PW7y7L3oOvjj6d2twvge/P72rJ1PXpst3bHu3IueEuQFIPhO07hJYEhSJEkVV9R1R/0qHcrYZHZFuNLSLjY2E4DNA4PgI20v0sAXrkst4ovurpA3M2zaAdwlZjt3YYxFLXsNbLlngsArMGYRIllJEmGBIEjzGMS+KBrQQvBdMTRIwjOodTJ0506+AK5e0QwmCwhSd4gh2EHBAVZBANQ9N67e0N9Qki1hXtlgVeMMNxWJ3GSe0xxzq5eN1ntqiFo3KSAXDBiSAV58M8yJ5icDarS6nanvAyj3kgKAh3nAclRCn1icVQGtrSeVh841sBx22Hp+cJlY6tqHuEuLSkJ73ZaUJ8KFkDLEYD7QSJOMmum9oB7269zdkWwu7G0Ku4A5DGSzyJ8X3mkmuZX177AQivtBXJKp4NxIHiZtsk9yxrOpWIVo3GCrsWDncCYBbcB3MDOc4xNd4bTV8haJdIoDk759F1Z6hcse9Af3Yb7OxX3yGEkgQDxjHIxQyIQWBS5cO74lYgcA/186k0elm4pV9xubgZAkgkqzGD8P48+QNMLPUbaPe8DXN112DI+1YJwB4TIjv/ACksutgkkKvW7E94BmCSAMHuTHn+IqG3bmR5AtHnGT+En6UStiMAjKq+098GRPaDP51PpyN0yFMgqYwpyIb/AAEgyPWfMUy0ulBbClRB2tOSxx3xxAPlXeiZFywJyODA5O7jtxnnGKZaTo1x3e2bZtBuJyJ3SPEZ8IyN2TB+1Ud/pey4EG1gVLLuIWAwCBmMxBOQJmCJ5ih1tukfhuxhaa5v2RuLES0Rt4LAKskk/EDgR6CpG6bFsFiSGBKBMueRBUg8eYqSzp/H7xdhKMcKrbRIXIUkceeZJ7iugSQPds26MFYUDB3EvEwAQMGfPtIk9kYaOUHpdOrpfLPcWF8AInecsQzEgQCNxPMLighZZBujbHhbfyG4JAgRAIx+fayL06VgvKuhUtyJJU44J4gnOJzJgl6fp1oqouF2VAWHIzJIbcGIOBBmQBGR3HxgFrYHHBwq4OlFTba2d0KLhz/g3rPluIIAn8xTvolq37t90sfCFaM7TuJyM4G04MnjE0y01lNpRzJceM8bgCYBgYOQYnHPOaxLGVFshyRKFTDfZG5RPi8P2vQ9hSnS6hRWiI4IRGj65tBAtqzDDFrgUMIEDBEcyWHPi7TUPTtfaRXAUgsxbcxOVkgIrcmOSW+04g5mto6D49rgyJLFpaAvhWT2z/4vnBepUll2KIBDPBExAxPYkAcGMHzmlFwuq3TounLgX7gcb/T8/dAlZ2nZ7pVkQCJbBPBHOOSe4orqdyFNx2hx8AC7mPiDyV3RjIwOG4MGp0YgOQxfZuJkAAgCREeUqPLzgzXTArwCQBgnBOAYghjuA58PaJGTQajY/P3QvDckH12r6DCr2vt3iqm1ahma4sl5I3ogJDYUGZE+Yj0EP/ZBfUMjXGIALPdKbIcwTtHBmR2gBvUVa2JYCCAAf/LjnJ9YwMzXPvoO5wFgkEmIIgGQZ4EifXHkaLx3AYT+mgje6nDnntyOPS/RA2NElo+BFJURufcBAVQ2J8XYwIJbvgRJpbC2thtWV4gMPASWX3Y8oA3ZJ84M7oPVm9cN1CWBEGCpBljukeawNue8Gtretli0TC4C7cDfbJwRABZSIHYYodTjgpjhGdZbpomgDuO/w+vwWJZfezMfAFfwhgASQxkxiZIMenbgwa7Ql1YXLjEEgcwoClTMROfL+VatMbfvdvjMhV+FQVbjIkF9sfgPSiNdrVVsyWEncBJQGcmMgY8p4rvNeEETAAadpBxRO+44r19MqBeiBXZ1uMsyXCyCeAAQW43F8859K2elodhAP6r4dw3EAbZBBIyR3IkQvyJepOy5atrBZ7e64zZFtAQirEyzO47kwBjlqXaaxudXVSGJJZhEESW2Hd8SF4MHy4AgDQ5xGq0rGvw9F52BP09Pr6ojU9NF+6WOzf8ADIQNGF2iD4ZE4xgiftVB0yxYNtzZcsNzKx7yFVAQI8WIOR/iOZrRILpG0FTut7rjIAQyyGAHikyQPIx6gfo/TTZFy2pJYuxEDhQyAHxiJ78H61v/AFyeyJkRkALW979/YevzRlgLvC4L4YktLBYAkLEEnbBMDt6Csa5KKi3Ax3LuDAeEeFtsADMZEg+s1x+sSLl3bjcqdjlo8zJiCe3H0HEbWbKot4rIJUHwkSoHIHoc12m8pwn8G2aaB+Bo/f3o7Wke4uvmVIcYAM23DzJAnAEeYIqHV3QLhZtx3/D4gGCw2YGYOBgQTFB9Musl0IzXWFwNBLSPCdpmcjuIEqQw7mudQpVHVzL2PeKXmRKkW0YqEHbZ4pYxuJ7Vojo0pC9oOoD4EY/MrvRWzd8C4I5kAhBBA+ZicfKnVnRW0YGCW+GWM+vypL0XqiWSy3RG8gh1EqZGJYE8wYjyNO7uqRlDIysOIBGeTj/EOfpS5teqhsvZ9ls6YRayQX+vGeyIt21BkKAe8AT61Hfa26FXgqZBE8+kiqnqva7AGzJB3GSCDxgEH+hSDVdXZpWSFzAXHbH+9EzpHnJwmz+2IGDSwX9Faeo9ItqDcs7j2hfEQSBDScwIBMmO+Oar+hvNtAvEwWbb7yWEwZIWJZgSwmYlsAmnmm6qEsxa2/CYAJYoO7N5sSZAGTuHAE0CiXLl21qGBZbahm7MBveT+9IZoHkBVEZcAQ7/AGvI6oRPkBh3O4Gw7/lKTQ6O6EW6yACywNwuBui2wPhOSGIEQYBkedD3n9wxW5s3MA37PfMqATJjlgTHnNNtHcFs3bjrZuFiLlsIdxnCgFmzJ8B9S33Vl3u3SbhIljJ8aj04LgxRsJLiTsl9THGxgAPm/nPG6nsWYdD7xFYS0naNpXbgg/ZOccmDjxAkYp9tWKoxgyCds5j14JE4IjuCB02tba0YHDHwgzMAxIknu0H+NdC4+0tcViRjy8J2NDD+4d3lgsD3ENyo8FG6JgLZadsiFCkgSSqMSARLBSxgDjYe4qDVandcLqd07YLG5uABuBF7n4QD5QB3oW7rG2yAc5MjAMyD/wD0wBng1vR6X3m3ZAMNLbzxCqQRt7knAyQ4HrWaayUQJPlCks6gFg7ksu/MSBkTk5MHbMZxP0O0yZBYgK1vBXcVUASVbYZzu4xO7jMUm0zAPDgGWAJxgZBg8DB54xTe6t64Nq27QViJdQqzEFVLExu4xzgc1zkUdVZTD9K3GUYIANmxgiiIIkFjHwrgycpE8AyrvvH7MZt7pEL9pWMASYmAMcZHArS61kDKAFKgqSMiJGAPOckjnaBTRNXtVx77JVYUhfEfd7gYyNoxnmVAPNKdHWybHIHfruuR8/z9k2uKtpgwu797wQBIEAt8IJMzAntmssD9bdt2jDFTDssvHhBCHI2lcEwCfOMUmVt0i5unaPdW4UhRLQCsd8eLghuZ4IunZLPeJmBBF1fmSNgCxHeTjg0Og8lc6SO/KzF3vmqyLvlWI2grgifebH+JolhbYgAmSZmB2AY8TSnTbE2gAIrMR4c5M7QRGWhZjiIgGK6sdRUsBYcLZForcfYBseQA5JVd2SMD1MUTvZiEI27tzhjAypX7OQSBtESABHmNqwCN1RPGxx8nPAGD7q7/AC+SmXUoLzWVRztTBaZYXAsg7VBG0IBzyDgkRXNpirhiCQG27VaSTgSxgmPCcA5KjyxxpnO9V3TDC2jgDACi8SA2Oe8fZmuBqWBJF03XyJJBVcgFt5ksRgeQ8UAmRWV+ynbHdF2Be+PwqXVa5VdFCMzPcCEE527WM8ZAlvoARxWXbp3Qzgyy7FKwVQJLSOQC5ySY8uQKjHWAADztBLsV2chfEoIk8H0J8+aOt+4uqjb5ghgZKwQCY/MkHtQny7j7qqLpWzB2l4vO+BR2P7qDputLn3aIxIzJ8OWubeIBy27HP5DWn1Vk3d4uC4pkuV8RUbkAkdhJkAjJmJJiodZrOUAWWcbSSFAC+7Khjyx8QgeR++Tp6g7XbbcUXiWFvb7vaArNI2wW23Sw2zO3J8i0ii7ZIlkIqK9WnY9iCeOcVvfwRenLW2uHeu0MhHgAPiDDaCSSUG4iMQWPlQt5Q7KvNx7n6tcj4EBLMRtlZZsZHjJ7xQ73nHgYhQCoYHCwMRJB+IbREz4s4BiXp5A1Cs+WCFwpMeHcCWYiIASDG3lieK7SQC70QyyMNacnuURcebl5ZZlS6SFUKTuhhjAaYViFz8B5mKB16RbtNZvMqZTdgyGO5iFIg57iIzzUV2yyOW3bg95b6wSBuV7jqd3APjb6NOMUDYurctgkFzNxsyEHcgCP7pAAEx4cdqMM2P5sjEzmtcxw81b7EZTRdQslQxkJvMqpdjIIAaMhQCMnPMRijtXcd3QqdsSFDQBDLb8R8WTMALkHy5qDSezq7t+8lSSVCmBBBUgyDPhJH3/ICa3Q2tzWzcIYSF3Qci0lsdpMSpgekcUFscaB+iY3pZ4gHuFC/wDKj91tNashHf3q75lo3AqY8JkQYYiOc4mRQr3xeD7nZNrIipn+62SO6lixPmQfOBDoGRnW38G0kgyCLhDHxyRG2A0AYz3rfUbDWxdQzDBGXwgrMXJBxGcS0dwPWnBoBrlTuLyzWRY778YvnHFoxdV7i2WvCSXO0oVPKQ+BnZCoT6wc8nWt1pBv7AXD7Lg2gtsKh0bt/eCTGPCOKXDQG7bLKjMFZx4clm2BmUieMKoIGN2Y8IM9y0yvpURtrqtwgbCGXwyNwJBJlJziIORWaW36rQ9xZpApv32+65vaubvuFTG7awQCA5KyfTawCgknCmMGpLS2jdaySUGfFaO9VK22L5YQCVGCokFT54XaS69sgqiL4XG5jtgQFD7jzEqAYzJEZoHpl73VwgMGlLikqDEG245gHP3UzR27JNjTZ3J+iZdaVgWOotqLl1wRySqqzJhgZ2wIHdgAZNKn042NtUeAmWklo3CMFojIHHMzRenZ/Bm2xJlUJB2jaBkyQojsTgCotXcABKtJ4cgwpPZQACpUAGD3mfQMbjCWb5UltnvOitCgeFdq4EBuDksJBJme8c0ZotWw32nXYQWDssblUSYAYxG7d4p+0AORQ2k1KWyjNIhheDKTtbaCERkmAQ6nI7Fu0VzpLim4kZO9QC2DtUOGQxxIK55xQkXisIhI4G7yo7qEeNSEVHYAKskHceSAN0blEt/eAgTQqbI/WXHDY+AAiIEZ3DNMbtwXbV1iS11VS42I2+L3bCCI2eK3gYHYAcY+q05ONM1zjxXLu0nA+ygCgR2z86IO9EtA3Lnu7jBHEeYEjIggBvKYnyBqNbzEFSx57nAJgHJODgZ9O1cjT7h4M4nPmOVHmfTuPw2qF5kGQDn0UeXpBzPb0osLSSpb5UbzgEQAOJ5kiOOeB2rVw7WKljjwzJwJzt47lvQg+tQJgA4JBkqfSIMjt9e1F6vUiQwDfDwwiAS0gEfZIPPmSccVyxCWlaRBAIaBkcz5/dmitUQq+G5JDEwZ3CQACDET2OcRjvWkdCHLrvnAbftdQAoEyCO4HEyDBrZvBslZjJPxTOBuPh9e84HlWLhhTN064URrjKAwBXcwDbY8p7wAAfMcUTodRb3mWbaqH9nuXaY+yxaY5wYGeDmgnE4thAdpO6NsjPwz8oOZPFR6YXCHUciGIZtpHyBIwQcj61lWMo9Qu2j7on9JZVf3W8CVErIJ+I+JgATHAk85A7B/f6Tauqbt0e6AThn8e4SfiY9wRMycLwZFL+l6EBiTd2AkEkcHaQdoBMvI7j15HxE9eX9WVXTYJG19vjnyz4jIxx3yKS824AFW9Myo3PeAR2/gEgfILjVdOt2wotNcNvDEksqsQV+0ABBEkMONp57cM5VgCd5XKEZZAFZWI77Q0QpkQDERNBanXXB7xLoIuH3bKBwoUFuxxKtJ71uzrAduTuMk7ZCEmBAAiAJ4GPLBijDTWcqadzC86RX2RumALFng+BeGjG0FGJAMiDJJESOOK7bWOSwWRcuKIJwwG4woLHGZzMAAjkYD1euZ9zbUWSBhQGOwzBXiAIEgDtJMVu/ESohpBeSskSZUEEKFEd8ncQMAV2nulBxGxRC6yLQEIChBIaTJhWjGSDBUgTM1p9a1w2y7STI2wrcCVJglpbyjuvPJB0+tRGt7/g+1AIHIMg8kgBYPy7QSb0h13Bbah5MHg5CMWABHwkCO3AggGuIrK4HhdwD7sG20lmlT5BomRHh8Mf3vCAB4hTDpzJ7i9bdiLZAbwtgBYVmGTAIbYB3nk5lRpdc6sBcUq9uQuIwWuGGKiSdzQsAgCYrLC7tyB22AMs7YElWGdxhWCiSszgCTHhxzbGV3uTzVdRtNuu3F8YZWKkyFZvehNwChSApJGDgKJ5Bi9m9ZbS6952n3aMxUiYQYUCTkQEUCOFUYpMLKop3A3UUx4TAmSqOR2UrwTkmaI6RrLY96zk/CiN70yORgCDgMPuUetA6MaCAiG+UHrLyq1wIigIoKYz5SZJkiTPaV9DMNnTF13sAsAMWAbMMVIK9zE5BHHnXeuRtruWkbfdk7mYnxSNsyAnwmJ7mDyAwfTO1sr7omPd7JJI2tvLMoiWlgzbywMcCm3QQAElT6DqyqjKpKs/ill8KADPBkr2mJmZ70GbgdHuEiOXeQjOMIyqI7+EgRw5AiTWrVu29t3VW95+zUHbtXxEkR57TkHGTyeB9XaFuxZUmC5Nw4kqmFyMbpaY89g7QaENAON7VDpXuYGuOAMKZL0gl7bJKgg3IjElSm88ROQCPE31J0ls2yVueJV8LKRuVYBaFYZtxukMDj0NLtRdlEQOGWW9GZFAILAtho8IA5AEyINFW2tubpKsrmzccDdIjY5UNg9gpgny8s6RhL18ojT68WTIWGJLqGERIQDdHj2ADjALNkmotTqGH6O94Mlz3zFiSIKqAPmF5EDHxeeF+k1O6HvuHBMMCTv8O3x7gJ+EkT3I4Nb1F0uLKKIQbghEFyrQGEQMjIHrOTzXaMrQ/y19EVpVSDbMtdZG5SQoVWIRdwz8MbuFnwg/Eseq0K+8CkbLhBLLumNyhQgI8M/a7AKw54HHhJSBJRSpXdggkeIZMLDEEBuTjGKHO4l2Dbsg7gpMyQQYggd8elaAlkqS308bGIBWPdgMcw2/Y2cbVMzme3nIw29ts5CjebbQMEAAzu7/ESAR5cxju0X9ygAiWERy7EvtmTJ5HGMjnMdanUoNywCoZiGAVfhVUYKMkBuwnup7EHcrEva229goncThQM+EkEAcCDPlj0o7p2q3veV523RuIGBIDFSSD4ec57kd62+oZHRjt3gWrk9/g3bcQCChXcPMH/ABVDp7BR7bIJlXKdyw2nbIBImSBHYgjtXHIWg6SmOm1aXLgNsKrQMbcquCRJ+LYqyWwTBI5MVhiykgyCMEUz0mpcCQq7mBRCSFADK9s4MThjGYB86C1t3e5cggtkz3b7R+pk0TBRXOdqzyph8V394f8AMFM9L+wT9y//AKLtbrKx6xu6S6bhvmv51GO/yP51lZRoVN1P4z8k/wBAonqvw2v8tP8ARWVlZ2WqMfsPq38KNu/8Nd+Vn/VdrKysO65Te0fKfun/AJ1+r237Jf8Aw/mKysqPqP8AqvoPZH/r7gvPurf8Yf8AOP5rSdv/AK/lWVlWM/SPcvBl/WfeUfrvjv8A7z/nUPR/2yfvL+YrKytGyHlWGx/wr/8AeG/5dukOm/Y3Pn/AVusoBsVvIR7fEP8AMT/WtD9Z+Nvkn/JWt1latPKku8aj9+1/7qVv8Tfvf/at1lEzlY7YfnJV+9gudR+8fyt0l6lxc/cT/wCSt1lSD+674Kg/2G/H9wlNv4T/AF2o72z/AG4/7tb/ACFZWU7/ANB8fslN/tn4fdS+zf8AwnUf8u3+VyodFzc/7of/AEtqsrKHl35wEcn9tnu+5S7qHF//ADv/AHXKYdO/aaD/ADF/5lZWU1/6fzslM3/O4SxP+JP77f6zTI/8Np/8w/6dPWqysdwuG5Utj9vb/wD2f+nFK/aH9td/eb/XWVlc3dYdviiOrf8AEXf3B/6c1xc/4Sz89R/8NbrKzgLOUHqP2Q+a/wDLozqP/wCL/Jt/6RWVlMHCzgr/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123337" y="4241810"/>
            <a:ext cx="2670965" cy="2003224"/>
          </a:xfrm>
          <a:prstGeom prst="rect">
            <a:avLst/>
          </a:prstGeom>
        </p:spPr>
      </p:pic>
      <p:pic>
        <p:nvPicPr>
          <p:cNvPr id="6" name="Picture 5"/>
          <p:cNvPicPr>
            <a:picLocks noChangeAspect="1"/>
          </p:cNvPicPr>
          <p:nvPr/>
        </p:nvPicPr>
        <p:blipFill>
          <a:blip r:embed="rId4"/>
          <a:stretch>
            <a:fillRect/>
          </a:stretch>
        </p:blipFill>
        <p:spPr>
          <a:xfrm>
            <a:off x="4283968" y="4422316"/>
            <a:ext cx="1453160" cy="1751755"/>
          </a:xfrm>
          <a:prstGeom prst="rect">
            <a:avLst/>
          </a:prstGeom>
        </p:spPr>
      </p:pic>
      <p:pic>
        <p:nvPicPr>
          <p:cNvPr id="12" name="Picture 11"/>
          <p:cNvPicPr/>
          <p:nvPr/>
        </p:nvPicPr>
        <p:blipFill>
          <a:blip r:embed="rId5"/>
          <a:stretch>
            <a:fillRect/>
          </a:stretch>
        </p:blipFill>
        <p:spPr>
          <a:xfrm>
            <a:off x="2627809" y="4221089"/>
            <a:ext cx="1152128" cy="1296143"/>
          </a:xfrm>
          <a:prstGeom prst="rect">
            <a:avLst/>
          </a:prstGeom>
        </p:spPr>
      </p:pic>
      <p:pic>
        <p:nvPicPr>
          <p:cNvPr id="13" name="Picture 12" descr="C:\Users\rachel.p.SOUTHWOODINF\AppData\Local\Microsoft\Windows\INetCache\Content.MSO\3F9A08F4.tm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2775" y="4149080"/>
            <a:ext cx="1366937" cy="13681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170"/>
            <a:ext cx="8229600" cy="1143000"/>
          </a:xfrm>
        </p:spPr>
        <p:txBody>
          <a:bodyPr/>
          <a:lstStyle/>
          <a:p>
            <a:r>
              <a:rPr lang="en-GB" b="1" dirty="0" smtClean="0">
                <a:solidFill>
                  <a:srgbClr val="FF0000"/>
                </a:solidFill>
                <a:latin typeface="Arial" panose="020B0604020202020204" pitchFamily="34" charset="0"/>
                <a:cs typeface="Arial" panose="020B0604020202020204" pitchFamily="34" charset="0"/>
              </a:rPr>
              <a:t>Typical timetable</a:t>
            </a:r>
            <a:endParaRPr lang="en-GB" b="1" dirty="0">
              <a:solidFill>
                <a:srgbClr val="FF0000"/>
              </a:solidFill>
              <a:latin typeface="Arial" panose="020B0604020202020204" pitchFamily="34" charset="0"/>
              <a:cs typeface="Arial" panose="020B0604020202020204" pitchFamily="34" charset="0"/>
            </a:endParaRPr>
          </a:p>
        </p:txBody>
      </p:sp>
      <p:pic>
        <p:nvPicPr>
          <p:cNvPr id="6" name="Content Placeholder 5" descr="Crickets Timetable  9.9.24 - Word"/>
          <p:cNvPicPr>
            <a:picLocks noGrp="1" noChangeAspect="1"/>
          </p:cNvPicPr>
          <p:nvPr>
            <p:ph idx="1"/>
          </p:nvPr>
        </p:nvPicPr>
        <p:blipFill rotWithShape="1">
          <a:blip r:embed="rId2">
            <a:extLst>
              <a:ext uri="{28A0092B-C50C-407E-A947-70E740481C1C}">
                <a14:useLocalDpi xmlns:a14="http://schemas.microsoft.com/office/drawing/2010/main" val="0"/>
              </a:ext>
            </a:extLst>
          </a:blip>
          <a:srcRect l="12675" t="19209" r="11500" b="4742"/>
          <a:stretch/>
        </p:blipFill>
        <p:spPr>
          <a:xfrm>
            <a:off x="1053952" y="1947872"/>
            <a:ext cx="7056784" cy="3827341"/>
          </a:xfrm>
        </p:spPr>
      </p:pic>
      <p:sp>
        <p:nvSpPr>
          <p:cNvPr id="3" name="TextBox 2"/>
          <p:cNvSpPr txBox="1"/>
          <p:nvPr/>
        </p:nvSpPr>
        <p:spPr>
          <a:xfrm>
            <a:off x="560240" y="1052736"/>
            <a:ext cx="8136904" cy="923330"/>
          </a:xfrm>
          <a:prstGeom prst="rect">
            <a:avLst/>
          </a:prstGeom>
          <a:noFill/>
        </p:spPr>
        <p:txBody>
          <a:bodyPr wrap="square" rtlCol="0">
            <a:spAutoFit/>
          </a:bodyPr>
          <a:lstStyle/>
          <a:p>
            <a:r>
              <a:rPr lang="en-GB" dirty="0" smtClean="0"/>
              <a:t>This shows the general structure of our week. Within each lesson there may be whole class teaching or teaching in groups with the rest of the children accessing outside learning or independent activities in the classroom</a:t>
            </a:r>
            <a:endParaRPr lang="en-GB" dirty="0"/>
          </a:p>
        </p:txBody>
      </p:sp>
    </p:spTree>
    <p:extLst>
      <p:ext uri="{BB962C8B-B14F-4D97-AF65-F5344CB8AC3E}">
        <p14:creationId xmlns:p14="http://schemas.microsoft.com/office/powerpoint/2010/main" val="1322774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642910" y="0"/>
            <a:ext cx="8229600" cy="1143000"/>
          </a:xfrm>
        </p:spPr>
        <p:txBody>
          <a:bodyPr/>
          <a:lstStyle/>
          <a:p>
            <a:pPr algn="ctr" eaLnBrk="1" hangingPunct="1"/>
            <a:r>
              <a:rPr lang="en-GB" b="1" dirty="0">
                <a:solidFill>
                  <a:srgbClr val="FF0000"/>
                </a:solidFill>
                <a:latin typeface="Arial" panose="020B0604020202020204" pitchFamily="34" charset="0"/>
                <a:cs typeface="Arial" panose="020B0604020202020204" pitchFamily="34" charset="0"/>
              </a:rPr>
              <a:t>Reading</a:t>
            </a:r>
          </a:p>
        </p:txBody>
      </p:sp>
      <p:sp>
        <p:nvSpPr>
          <p:cNvPr id="11" name="Content Placeholder 10"/>
          <p:cNvSpPr>
            <a:spLocks noGrp="1"/>
          </p:cNvSpPr>
          <p:nvPr>
            <p:ph sz="half" idx="2"/>
          </p:nvPr>
        </p:nvSpPr>
        <p:spPr>
          <a:xfrm>
            <a:off x="179512" y="1052736"/>
            <a:ext cx="8856984" cy="5498083"/>
          </a:xfrm>
        </p:spPr>
        <p:txBody>
          <a:bodyPr/>
          <a:lstStyle/>
          <a:p>
            <a:pPr marL="0" indent="0">
              <a:buNone/>
            </a:pPr>
            <a:r>
              <a:rPr lang="en-GB" sz="2400" dirty="0" smtClean="0">
                <a:latin typeface="Arial" panose="020B0604020202020204" pitchFamily="34" charset="0"/>
                <a:cs typeface="Arial" panose="020B0604020202020204" pitchFamily="34" charset="0"/>
              </a:rPr>
              <a:t>Reading continues to be a key focus in KS 1.</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smtClean="0">
                <a:latin typeface="Arial" panose="020B0604020202020204" pitchFamily="34" charset="0"/>
                <a:cs typeface="Arial" panose="020B0604020202020204" pitchFamily="34" charset="0"/>
              </a:rPr>
              <a:t>Children will have 3 practise read sessions a week.</a:t>
            </a:r>
          </a:p>
          <a:p>
            <a:pPr marL="0" indent="0">
              <a:buNone/>
            </a:pPr>
            <a:r>
              <a:rPr lang="en-GB" sz="2400" dirty="0" smtClean="0">
                <a:latin typeface="Arial" panose="020B0604020202020204" pitchFamily="34" charset="0"/>
                <a:cs typeface="Arial" panose="020B0604020202020204" pitchFamily="34" charset="0"/>
              </a:rPr>
              <a:t>These sessions are in a group and may be with the class teacher or teaching assistant.</a:t>
            </a:r>
          </a:p>
          <a:p>
            <a:pPr marL="0" indent="0">
              <a:buNone/>
            </a:pPr>
            <a:r>
              <a:rPr lang="en-GB" sz="2400" dirty="0" smtClean="0">
                <a:latin typeface="Arial" panose="020B0604020202020204" pitchFamily="34" charset="0"/>
                <a:cs typeface="Arial" panose="020B0604020202020204" pitchFamily="34" charset="0"/>
              </a:rPr>
              <a:t>1</a:t>
            </a:r>
            <a:r>
              <a:rPr lang="en-GB" sz="2400" baseline="30000" dirty="0" smtClean="0">
                <a:latin typeface="Arial" panose="020B0604020202020204" pitchFamily="34" charset="0"/>
                <a:cs typeface="Arial" panose="020B0604020202020204" pitchFamily="34" charset="0"/>
              </a:rPr>
              <a:t>st</a:t>
            </a:r>
            <a:r>
              <a:rPr lang="en-GB" sz="2400" dirty="0" smtClean="0">
                <a:latin typeface="Arial" panose="020B0604020202020204" pitchFamily="34" charset="0"/>
                <a:cs typeface="Arial" panose="020B0604020202020204" pitchFamily="34" charset="0"/>
              </a:rPr>
              <a:t> read – decoding</a:t>
            </a:r>
          </a:p>
          <a:p>
            <a:pPr marL="0" indent="0">
              <a:buNone/>
            </a:pPr>
            <a:r>
              <a:rPr lang="en-GB" sz="2400" dirty="0" smtClean="0">
                <a:latin typeface="Arial" panose="020B0604020202020204" pitchFamily="34" charset="0"/>
                <a:cs typeface="Arial" panose="020B0604020202020204" pitchFamily="34" charset="0"/>
              </a:rPr>
              <a:t>2</a:t>
            </a:r>
            <a:r>
              <a:rPr lang="en-GB" sz="2400" baseline="30000" dirty="0" smtClean="0">
                <a:latin typeface="Arial" panose="020B0604020202020204" pitchFamily="34" charset="0"/>
                <a:cs typeface="Arial" panose="020B0604020202020204" pitchFamily="34" charset="0"/>
              </a:rPr>
              <a:t>nd</a:t>
            </a:r>
            <a:r>
              <a:rPr lang="en-GB" sz="2400" dirty="0" smtClean="0">
                <a:latin typeface="Arial" panose="020B0604020202020204" pitchFamily="34" charset="0"/>
                <a:cs typeface="Arial" panose="020B0604020202020204" pitchFamily="34" charset="0"/>
              </a:rPr>
              <a:t> read – prosody</a:t>
            </a:r>
          </a:p>
          <a:p>
            <a:pPr marL="0" indent="0">
              <a:buNone/>
            </a:pPr>
            <a:r>
              <a:rPr lang="en-GB" sz="2400" dirty="0" smtClean="0">
                <a:latin typeface="Arial" panose="020B0604020202020204" pitchFamily="34" charset="0"/>
                <a:cs typeface="Arial" panose="020B0604020202020204" pitchFamily="34" charset="0"/>
              </a:rPr>
              <a:t>3</a:t>
            </a:r>
            <a:r>
              <a:rPr lang="en-GB" sz="2400" baseline="30000" dirty="0" smtClean="0">
                <a:latin typeface="Arial" panose="020B0604020202020204" pitchFamily="34" charset="0"/>
                <a:cs typeface="Arial" panose="020B0604020202020204" pitchFamily="34" charset="0"/>
              </a:rPr>
              <a:t>rd</a:t>
            </a:r>
            <a:r>
              <a:rPr lang="en-GB" sz="2400" dirty="0" smtClean="0">
                <a:latin typeface="Arial" panose="020B0604020202020204" pitchFamily="34" charset="0"/>
                <a:cs typeface="Arial" panose="020B0604020202020204" pitchFamily="34" charset="0"/>
              </a:rPr>
              <a:t> read - comprehension</a:t>
            </a:r>
          </a:p>
          <a:p>
            <a:pPr marL="0" indent="0">
              <a:buNone/>
            </a:pPr>
            <a:r>
              <a:rPr lang="en-GB" sz="2400" dirty="0" smtClean="0">
                <a:latin typeface="Arial" panose="020B0604020202020204" pitchFamily="34" charset="0"/>
                <a:cs typeface="Arial" panose="020B0604020202020204" pitchFamily="34" charset="0"/>
              </a:rPr>
              <a:t>We listen to each child read independently in the group but will endeavour to also hear children read independently 1:1 throughout the term.</a:t>
            </a:r>
            <a:endParaRPr lang="en-GB" sz="2400" dirty="0">
              <a:latin typeface="Arial" panose="020B0604020202020204" pitchFamily="34" charset="0"/>
              <a:cs typeface="Arial" panose="020B0604020202020204" pitchFamily="34" charset="0"/>
            </a:endParaRPr>
          </a:p>
          <a:p>
            <a:pPr marL="0" indent="0">
              <a:buNone/>
            </a:pPr>
            <a:endParaRPr lang="en-GB" sz="1400" dirty="0">
              <a:latin typeface="Comic Sans MS" pitchFamily="66"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latin typeface="Arial" panose="020B0604020202020204" pitchFamily="34" charset="0"/>
                <a:cs typeface="Arial" panose="020B0604020202020204" pitchFamily="34" charset="0"/>
              </a:rPr>
              <a:t>Reading </a:t>
            </a:r>
            <a:r>
              <a:rPr lang="en-GB" b="1" dirty="0" smtClean="0">
                <a:solidFill>
                  <a:srgbClr val="FF0000"/>
                </a:solidFill>
                <a:latin typeface="Arial" panose="020B0604020202020204" pitchFamily="34" charset="0"/>
                <a:cs typeface="Arial" panose="020B0604020202020204" pitchFamily="34" charset="0"/>
              </a:rPr>
              <a:t>at Home</a:t>
            </a:r>
            <a:endParaRPr lang="en-GB"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7504" y="1196752"/>
            <a:ext cx="8928992" cy="4929411"/>
          </a:xfrm>
        </p:spPr>
        <p:txBody>
          <a:bodyPr/>
          <a:lstStyle/>
          <a:p>
            <a:r>
              <a:rPr lang="en-GB" sz="2000" dirty="0" smtClean="0">
                <a:latin typeface="Arial" panose="020B0604020202020204" pitchFamily="34" charset="0"/>
                <a:cs typeface="Arial" panose="020B0604020202020204" pitchFamily="34" charset="0"/>
              </a:rPr>
              <a:t>The single best way that you can support your child at home is by reading with them.</a:t>
            </a:r>
          </a:p>
          <a:p>
            <a:r>
              <a:rPr lang="en-GB" sz="2000" dirty="0" smtClean="0">
                <a:latin typeface="Arial" panose="020B0604020202020204" pitchFamily="34" charset="0"/>
                <a:cs typeface="Arial" panose="020B0604020202020204" pitchFamily="34" charset="0"/>
              </a:rPr>
              <a:t>We send home their practise read book every Friday and they also have a reading for pleasure book that they should be attempting to read themselves. Their library book is a book for sharing at home.</a:t>
            </a:r>
          </a:p>
          <a:p>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order to motivate the children the reading diary celebrates the number of </a:t>
            </a:r>
            <a:r>
              <a:rPr lang="en-GB" sz="2000" dirty="0" smtClean="0">
                <a:latin typeface="Arial" panose="020B0604020202020204" pitchFamily="34" charset="0"/>
                <a:cs typeface="Arial" panose="020B0604020202020204" pitchFamily="34" charset="0"/>
              </a:rPr>
              <a:t>reads </a:t>
            </a:r>
            <a:r>
              <a:rPr lang="en-GB" sz="2000" dirty="0">
                <a:latin typeface="Arial" panose="020B0604020202020204" pitchFamily="34" charset="0"/>
                <a:cs typeface="Arial" panose="020B0604020202020204" pitchFamily="34" charset="0"/>
              </a:rPr>
              <a:t>rather than the number of </a:t>
            </a:r>
            <a:r>
              <a:rPr lang="en-GB" sz="2000" dirty="0" smtClean="0">
                <a:latin typeface="Arial" panose="020B0604020202020204" pitchFamily="34" charset="0"/>
                <a:cs typeface="Arial" panose="020B0604020202020204" pitchFamily="34" charset="0"/>
              </a:rPr>
              <a:t>books read. Please record every reading session with your child at home, where your child has read to you.</a:t>
            </a:r>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There is a star system at the back of the reading diary with rewards and certificates for different achievements. </a:t>
            </a:r>
          </a:p>
          <a:p>
            <a:r>
              <a:rPr lang="en-GB" sz="2000" dirty="0" smtClean="0">
                <a:latin typeface="Arial" panose="020B0604020202020204" pitchFamily="34" charset="0"/>
                <a:cs typeface="Arial" panose="020B0604020202020204" pitchFamily="34" charset="0"/>
              </a:rPr>
              <a:t>It is really important that your child is understanding what they have read. </a:t>
            </a:r>
            <a:r>
              <a:rPr lang="en-GB" sz="2000" dirty="0">
                <a:latin typeface="Arial" panose="020B0604020202020204" pitchFamily="34" charset="0"/>
                <a:cs typeface="Arial" panose="020B0604020202020204" pitchFamily="34" charset="0"/>
              </a:rPr>
              <a:t>Asking your child lots of questions and discussing what they have read is as vital as the decoding the words itself.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1815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0364" y="1196752"/>
            <a:ext cx="8435280" cy="5112568"/>
          </a:xfrm>
        </p:spPr>
        <p:txBody>
          <a:bodyPr/>
          <a:lstStyle/>
          <a:p>
            <a:pPr marL="0" indent="0">
              <a:buNone/>
            </a:pPr>
            <a:r>
              <a:rPr lang="en-GB" sz="2800" dirty="0" smtClean="0">
                <a:latin typeface="Arial" panose="020B0604020202020204" pitchFamily="34" charset="0"/>
                <a:cs typeface="Arial" panose="020B0604020202020204" pitchFamily="34" charset="0"/>
              </a:rPr>
              <a:t>In all the children’s writing we expect the following:</a:t>
            </a:r>
          </a:p>
          <a:p>
            <a:r>
              <a:rPr lang="en-GB" sz="2800" dirty="0">
                <a:latin typeface="Arial" panose="020B0604020202020204" pitchFamily="34" charset="0"/>
                <a:cs typeface="Arial" panose="020B0604020202020204" pitchFamily="34" charset="0"/>
              </a:rPr>
              <a:t>c</a:t>
            </a:r>
            <a:r>
              <a:rPr lang="en-GB" sz="2800" dirty="0" smtClean="0">
                <a:latin typeface="Arial" panose="020B0604020202020204" pitchFamily="34" charset="0"/>
                <a:cs typeface="Arial" panose="020B0604020202020204" pitchFamily="34" charset="0"/>
              </a:rPr>
              <a:t>apital letter at the beginning of a sentence</a:t>
            </a:r>
          </a:p>
          <a:p>
            <a:r>
              <a:rPr lang="en-GB" sz="2800" dirty="0">
                <a:latin typeface="Arial" panose="020B0604020202020204" pitchFamily="34" charset="0"/>
                <a:cs typeface="Arial" panose="020B0604020202020204" pitchFamily="34" charset="0"/>
              </a:rPr>
              <a:t>f</a:t>
            </a:r>
            <a:r>
              <a:rPr lang="en-GB" sz="2800" dirty="0" smtClean="0">
                <a:latin typeface="Arial" panose="020B0604020202020204" pitchFamily="34" charset="0"/>
                <a:cs typeface="Arial" panose="020B0604020202020204" pitchFamily="34" charset="0"/>
              </a:rPr>
              <a:t>inger spaces in between the words</a:t>
            </a:r>
          </a:p>
          <a:p>
            <a:r>
              <a:rPr lang="en-GB" sz="2800" dirty="0" smtClean="0">
                <a:latin typeface="Arial" panose="020B0604020202020204" pitchFamily="34" charset="0"/>
                <a:cs typeface="Arial" panose="020B0604020202020204" pitchFamily="34" charset="0"/>
              </a:rPr>
              <a:t>punctuation </a:t>
            </a:r>
            <a:r>
              <a:rPr lang="en-GB" sz="2800" dirty="0" err="1" smtClean="0">
                <a:latin typeface="Arial" panose="020B0604020202020204" pitchFamily="34" charset="0"/>
                <a:cs typeface="Arial" panose="020B0604020202020204" pitchFamily="34" charset="0"/>
              </a:rPr>
              <a:t>eg</a:t>
            </a:r>
            <a:r>
              <a:rPr lang="en-GB" sz="2800" dirty="0" smtClean="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f</a:t>
            </a:r>
            <a:r>
              <a:rPr lang="en-GB" sz="2800" dirty="0" smtClean="0">
                <a:latin typeface="Arial" panose="020B0604020202020204" pitchFamily="34" charset="0"/>
                <a:cs typeface="Arial" panose="020B0604020202020204" pitchFamily="34" charset="0"/>
              </a:rPr>
              <a:t>ull stop, at the end of the sentence.</a:t>
            </a:r>
          </a:p>
          <a:p>
            <a:r>
              <a:rPr lang="en-GB" sz="2800" dirty="0">
                <a:latin typeface="Arial" panose="020B0604020202020204" pitchFamily="34" charset="0"/>
                <a:cs typeface="Arial" panose="020B0604020202020204" pitchFamily="34" charset="0"/>
              </a:rPr>
              <a:t>l</a:t>
            </a:r>
            <a:r>
              <a:rPr lang="en-GB" sz="2800" dirty="0" smtClean="0">
                <a:latin typeface="Arial" panose="020B0604020202020204" pitchFamily="34" charset="0"/>
                <a:cs typeface="Arial" panose="020B0604020202020204" pitchFamily="34" charset="0"/>
              </a:rPr>
              <a:t>egible handwriting set on the line</a:t>
            </a:r>
          </a:p>
          <a:p>
            <a:pPr marL="0" indent="0">
              <a:buNone/>
            </a:pPr>
            <a:r>
              <a:rPr lang="en-GB" sz="2800" dirty="0" smtClean="0">
                <a:latin typeface="Arial" panose="020B0604020202020204" pitchFamily="34" charset="0"/>
                <a:cs typeface="Arial" panose="020B0604020202020204" pitchFamily="34" charset="0"/>
              </a:rPr>
              <a:t>We have been working on this since the start of the year.</a:t>
            </a:r>
            <a:endParaRPr lang="en-GB" sz="28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C545F07-4EA0-4959-BDB3-A5E5A0AC193A}"/>
              </a:ext>
            </a:extLst>
          </p:cNvPr>
          <p:cNvSpPr txBox="1"/>
          <p:nvPr/>
        </p:nvSpPr>
        <p:spPr>
          <a:xfrm>
            <a:off x="755576" y="332656"/>
            <a:ext cx="7704856" cy="769441"/>
          </a:xfrm>
          <a:prstGeom prst="rect">
            <a:avLst/>
          </a:prstGeom>
          <a:noFill/>
        </p:spPr>
        <p:txBody>
          <a:bodyPr wrap="square" rtlCol="0">
            <a:spAutoFit/>
          </a:bodyPr>
          <a:lstStyle/>
          <a:p>
            <a:pPr marL="0" indent="0" algn="ctr">
              <a:buNone/>
            </a:pPr>
            <a:r>
              <a:rPr lang="en-GB" sz="4400" b="1" dirty="0" smtClean="0">
                <a:solidFill>
                  <a:srgbClr val="FF0000"/>
                </a:solidFill>
                <a:cs typeface="Arial" panose="020B0604020202020204" pitchFamily="34" charset="0"/>
              </a:rPr>
              <a:t> Writing Non-Negotiables </a:t>
            </a:r>
            <a:endParaRPr lang="en-GB" sz="4400" b="1" dirty="0">
              <a:solidFill>
                <a:srgbClr val="FF0000"/>
              </a:solidFill>
              <a:cs typeface="Arial" panose="020B0604020202020204" pitchFamily="34" charset="0"/>
            </a:endParaRPr>
          </a:p>
        </p:txBody>
      </p:sp>
    </p:spTree>
    <p:extLst>
      <p:ext uri="{BB962C8B-B14F-4D97-AF65-F5344CB8AC3E}">
        <p14:creationId xmlns:p14="http://schemas.microsoft.com/office/powerpoint/2010/main" val="571208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1143000"/>
          </a:xfrm>
        </p:spPr>
        <p:txBody>
          <a:bodyPr/>
          <a:lstStyle/>
          <a:p>
            <a:r>
              <a:rPr lang="en-GB" b="1" dirty="0" smtClean="0">
                <a:solidFill>
                  <a:srgbClr val="FF0000"/>
                </a:solidFill>
                <a:latin typeface="Arial" panose="020B0604020202020204" pitchFamily="34" charset="0"/>
                <a:cs typeface="Arial" panose="020B0604020202020204" pitchFamily="34" charset="0"/>
              </a:rPr>
              <a:t>Year 1 Writing</a:t>
            </a:r>
            <a:endParaRPr lang="en-GB"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51520" y="980728"/>
            <a:ext cx="8229600" cy="4525963"/>
          </a:xfrm>
        </p:spPr>
        <p:txBody>
          <a:bodyPr/>
          <a:lstStyle/>
          <a:p>
            <a:r>
              <a:rPr lang="en-GB" sz="2200" dirty="0" smtClean="0">
                <a:latin typeface="Arial" panose="020B0604020202020204" pitchFamily="34" charset="0"/>
                <a:cs typeface="Arial" panose="020B0604020202020204" pitchFamily="34" charset="0"/>
              </a:rPr>
              <a:t>We will work on embedding those non-negotiable skills throughout the year.</a:t>
            </a:r>
          </a:p>
          <a:p>
            <a:r>
              <a:rPr lang="en-GB" sz="2200" dirty="0" smtClean="0">
                <a:latin typeface="Arial" panose="020B0604020202020204" pitchFamily="34" charset="0"/>
                <a:cs typeface="Arial" panose="020B0604020202020204" pitchFamily="34" charset="0"/>
              </a:rPr>
              <a:t>Children will build more stamina for writing.</a:t>
            </a:r>
          </a:p>
          <a:p>
            <a:r>
              <a:rPr lang="en-GB" sz="2200" dirty="0" smtClean="0">
                <a:latin typeface="Arial" panose="020B0604020202020204" pitchFamily="34" charset="0"/>
                <a:cs typeface="Arial" panose="020B0604020202020204" pitchFamily="34" charset="0"/>
              </a:rPr>
              <a:t>We will learn about the different types of words we can use in sentences to add more information and make them more interesting.</a:t>
            </a:r>
          </a:p>
          <a:p>
            <a:r>
              <a:rPr lang="en-GB" sz="2200" dirty="0" smtClean="0">
                <a:latin typeface="Arial" panose="020B0604020202020204" pitchFamily="34" charset="0"/>
                <a:cs typeface="Arial" panose="020B0604020202020204" pitchFamily="34" charset="0"/>
              </a:rPr>
              <a:t>We will start learning about punctuation that can be used to make writing more interesting.</a:t>
            </a:r>
          </a:p>
          <a:p>
            <a:r>
              <a:rPr lang="en-GB" sz="2200" dirty="0" smtClean="0">
                <a:latin typeface="Arial" panose="020B0604020202020204" pitchFamily="34" charset="0"/>
                <a:cs typeface="Arial" panose="020B0604020202020204" pitchFamily="34" charset="0"/>
              </a:rPr>
              <a:t>Within our topics we will look at various types of writing for different purposes.</a:t>
            </a:r>
          </a:p>
          <a:p>
            <a:r>
              <a:rPr lang="en-GB" sz="2200" dirty="0" smtClean="0">
                <a:latin typeface="Arial" panose="020B0604020202020204" pitchFamily="34" charset="0"/>
                <a:cs typeface="Arial" panose="020B0604020202020204" pitchFamily="34" charset="0"/>
              </a:rPr>
              <a:t>We have discreet handwriting sessions to teach children how to form cursive letters with a view to them beginning to join their handwriting by the end of the year.</a:t>
            </a:r>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0040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C90E8-E860-431C-AEFD-6A0C5BFC2C53}"/>
              </a:ext>
            </a:extLst>
          </p:cNvPr>
          <p:cNvSpPr>
            <a:spLocks noGrp="1"/>
          </p:cNvSpPr>
          <p:nvPr>
            <p:ph type="title"/>
          </p:nvPr>
        </p:nvSpPr>
        <p:spPr>
          <a:xfrm>
            <a:off x="467544" y="-531440"/>
            <a:ext cx="8229600" cy="1440160"/>
          </a:xfrm>
        </p:spPr>
        <p:txBody>
          <a:bodyPr/>
          <a:lstStyle/>
          <a:p>
            <a:r>
              <a:rPr lang="en-GB" b="1" dirty="0">
                <a:solidFill>
                  <a:srgbClr val="FF0000"/>
                </a:solidFill>
                <a:latin typeface="Cambria" panose="02040503050406030204" pitchFamily="18" charset="0"/>
              </a:rPr>
              <a:t/>
            </a:r>
            <a:br>
              <a:rPr lang="en-GB" b="1" dirty="0">
                <a:solidFill>
                  <a:srgbClr val="FF0000"/>
                </a:solidFill>
                <a:latin typeface="Cambria" panose="02040503050406030204" pitchFamily="18" charset="0"/>
              </a:rPr>
            </a:br>
            <a:r>
              <a:rPr lang="en-GB" b="1" dirty="0">
                <a:solidFill>
                  <a:srgbClr val="FF0000"/>
                </a:solidFill>
                <a:latin typeface="Cambria" panose="02040503050406030204" pitchFamily="18" charset="0"/>
              </a:rPr>
              <a:t/>
            </a:r>
            <a:br>
              <a:rPr lang="en-GB" b="1" dirty="0">
                <a:solidFill>
                  <a:srgbClr val="FF0000"/>
                </a:solidFill>
                <a:latin typeface="Cambria" panose="02040503050406030204" pitchFamily="18" charset="0"/>
              </a:rPr>
            </a:br>
            <a:r>
              <a:rPr lang="en-GB" b="1" dirty="0">
                <a:solidFill>
                  <a:srgbClr val="FF0000"/>
                </a:solidFill>
                <a:latin typeface="Cambria" panose="02040503050406030204" pitchFamily="18" charset="0"/>
              </a:rPr>
              <a:t/>
            </a:r>
            <a:br>
              <a:rPr lang="en-GB" b="1" dirty="0">
                <a:solidFill>
                  <a:srgbClr val="FF0000"/>
                </a:solidFill>
                <a:latin typeface="Cambria" panose="02040503050406030204" pitchFamily="18" charset="0"/>
              </a:rPr>
            </a:br>
            <a:r>
              <a:rPr lang="en-GB" b="1" dirty="0">
                <a:solidFill>
                  <a:srgbClr val="FF0000"/>
                </a:solidFill>
                <a:latin typeface="Cambria" panose="02040503050406030204" pitchFamily="18" charset="0"/>
              </a:rPr>
              <a:t/>
            </a:r>
            <a:br>
              <a:rPr lang="en-GB" b="1" dirty="0">
                <a:solidFill>
                  <a:srgbClr val="FF0000"/>
                </a:solidFill>
                <a:latin typeface="Cambria" panose="02040503050406030204" pitchFamily="18" charset="0"/>
              </a:rPr>
            </a:br>
            <a:r>
              <a:rPr lang="en-GB" b="1" dirty="0">
                <a:solidFill>
                  <a:srgbClr val="FF0000"/>
                </a:solidFill>
                <a:latin typeface="Arial" panose="020B0604020202020204" pitchFamily="34" charset="0"/>
                <a:cs typeface="Arial" panose="020B0604020202020204" pitchFamily="34" charset="0"/>
              </a:rPr>
              <a:t>Year 2 </a:t>
            </a:r>
            <a:r>
              <a:rPr lang="en-GB" b="1" dirty="0" smtClean="0">
                <a:solidFill>
                  <a:srgbClr val="FF0000"/>
                </a:solidFill>
                <a:latin typeface="Arial" panose="020B0604020202020204" pitchFamily="34" charset="0"/>
                <a:cs typeface="Arial" panose="020B0604020202020204" pitchFamily="34" charset="0"/>
              </a:rPr>
              <a:t>Writing</a:t>
            </a:r>
            <a:r>
              <a:rPr lang="en-GB" b="1" dirty="0">
                <a:solidFill>
                  <a:srgbClr val="FF0000"/>
                </a:solidFill>
                <a:latin typeface="Cambria" panose="02040503050406030204" pitchFamily="18" charset="0"/>
              </a:rPr>
              <a:t/>
            </a:r>
            <a:br>
              <a:rPr lang="en-GB" b="1" dirty="0">
                <a:solidFill>
                  <a:srgbClr val="FF0000"/>
                </a:solidFill>
                <a:latin typeface="Cambria" panose="02040503050406030204" pitchFamily="18" charset="0"/>
              </a:rPr>
            </a:br>
            <a:r>
              <a:rPr lang="en-GB" dirty="0">
                <a:latin typeface="Comic Sans MS" panose="030F0702030302020204" pitchFamily="66" charset="0"/>
              </a:rPr>
              <a:t/>
            </a:r>
            <a:br>
              <a:rPr lang="en-GB" dirty="0">
                <a:latin typeface="Comic Sans MS" panose="030F0702030302020204" pitchFamily="66" charset="0"/>
              </a:rPr>
            </a:br>
            <a:r>
              <a:rPr lang="en-GB" dirty="0">
                <a:latin typeface="Cambria" panose="02040503050406030204" pitchFamily="18" charset="0"/>
              </a:rPr>
              <a:t/>
            </a:r>
            <a:br>
              <a:rPr lang="en-GB" dirty="0">
                <a:latin typeface="Cambria" panose="02040503050406030204" pitchFamily="18" charset="0"/>
              </a:rPr>
            </a:br>
            <a:endParaRPr lang="en-GB" dirty="0"/>
          </a:p>
        </p:txBody>
      </p:sp>
      <p:sp>
        <p:nvSpPr>
          <p:cNvPr id="5" name="Content Placeholder 4">
            <a:extLst>
              <a:ext uri="{FF2B5EF4-FFF2-40B4-BE49-F238E27FC236}">
                <a16:creationId xmlns:a16="http://schemas.microsoft.com/office/drawing/2014/main" id="{17C809F2-1EC6-4ECE-A77D-DFA84C25AD36}"/>
              </a:ext>
            </a:extLst>
          </p:cNvPr>
          <p:cNvSpPr>
            <a:spLocks noGrp="1"/>
          </p:cNvSpPr>
          <p:nvPr>
            <p:ph sz="half" idx="1"/>
          </p:nvPr>
        </p:nvSpPr>
        <p:spPr>
          <a:xfrm>
            <a:off x="352586" y="1484784"/>
            <a:ext cx="8459516" cy="5112568"/>
          </a:xfrm>
        </p:spPr>
        <p:txBody>
          <a:bodyPr/>
          <a:lstStyle/>
          <a:p>
            <a:r>
              <a:rPr lang="en-GB" sz="2400" dirty="0" smtClean="0">
                <a:latin typeface="Arial" panose="020B0604020202020204" pitchFamily="34" charset="0"/>
                <a:cs typeface="Arial" panose="020B0604020202020204" pitchFamily="34" charset="0"/>
              </a:rPr>
              <a:t>A stronger </a:t>
            </a:r>
            <a:r>
              <a:rPr lang="en-GB" sz="2400" dirty="0">
                <a:latin typeface="Arial" panose="020B0604020202020204" pitchFamily="34" charset="0"/>
                <a:cs typeface="Arial" panose="020B0604020202020204" pitchFamily="34" charset="0"/>
              </a:rPr>
              <a:t>focus on grammar, punctuation and </a:t>
            </a:r>
            <a:r>
              <a:rPr lang="en-GB" sz="2400" dirty="0" smtClean="0">
                <a:latin typeface="Arial" panose="020B0604020202020204" pitchFamily="34" charset="0"/>
                <a:cs typeface="Arial" panose="020B0604020202020204" pitchFamily="34" charset="0"/>
              </a:rPr>
              <a:t>spellings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 greater understanding on how to improve their work by editing to check for accuracy of spelling, punctuation and correct grammar</a:t>
            </a:r>
          </a:p>
          <a:p>
            <a:r>
              <a:rPr lang="en-GB" sz="2400" dirty="0">
                <a:latin typeface="Arial" panose="020B0604020202020204" pitchFamily="34" charset="0"/>
                <a:cs typeface="Arial" panose="020B0604020202020204" pitchFamily="34" charset="0"/>
              </a:rPr>
              <a:t>Write </a:t>
            </a:r>
            <a:r>
              <a:rPr lang="en-GB" sz="2400" dirty="0" smtClean="0">
                <a:latin typeface="Arial" panose="020B0604020202020204" pitchFamily="34" charset="0"/>
                <a:cs typeface="Arial" panose="020B0604020202020204" pitchFamily="34" charset="0"/>
              </a:rPr>
              <a:t>in a range of styles and begin to understand how words change the feel of a story.</a:t>
            </a:r>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Increase writing stamina by writing for sustained periods of time.</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643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7E9AD-7677-4D6D-BBA6-B0456D3C5F0F}"/>
              </a:ext>
            </a:extLst>
          </p:cNvPr>
          <p:cNvSpPr>
            <a:spLocks noGrp="1"/>
          </p:cNvSpPr>
          <p:nvPr>
            <p:ph type="title"/>
          </p:nvPr>
        </p:nvSpPr>
        <p:spPr>
          <a:xfrm>
            <a:off x="457200" y="-9175"/>
            <a:ext cx="8229600" cy="1143000"/>
          </a:xfrm>
        </p:spPr>
        <p:txBody>
          <a:bodyPr/>
          <a:lstStyle/>
          <a:p>
            <a:r>
              <a:rPr lang="en-GB" b="1" dirty="0" smtClean="0">
                <a:solidFill>
                  <a:srgbClr val="FF0000"/>
                </a:solidFill>
                <a:latin typeface="Arial" panose="020B0604020202020204" pitchFamily="34" charset="0"/>
                <a:cs typeface="Arial" panose="020B0604020202020204" pitchFamily="34" charset="0"/>
              </a:rPr>
              <a:t>Phonics</a:t>
            </a:r>
            <a:endParaRPr lang="en-GB"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DF1ECA1-26C8-44D2-839C-618CE09BB56C}"/>
              </a:ext>
            </a:extLst>
          </p:cNvPr>
          <p:cNvSpPr>
            <a:spLocks noGrp="1"/>
          </p:cNvSpPr>
          <p:nvPr>
            <p:ph sz="half" idx="1"/>
          </p:nvPr>
        </p:nvSpPr>
        <p:spPr>
          <a:xfrm>
            <a:off x="107504" y="1133825"/>
            <a:ext cx="8928992" cy="5328592"/>
          </a:xfrm>
        </p:spPr>
        <p:txBody>
          <a:bodyPr/>
          <a:lstStyle/>
          <a:p>
            <a:r>
              <a:rPr lang="en-GB" sz="2200" dirty="0">
                <a:latin typeface="Arial" panose="020B0604020202020204" pitchFamily="34" charset="0"/>
                <a:cs typeface="Arial" panose="020B0604020202020204" pitchFamily="34" charset="0"/>
              </a:rPr>
              <a:t>We teach phonics 5 </a:t>
            </a:r>
            <a:r>
              <a:rPr lang="en-GB" sz="2200" dirty="0" smtClean="0">
                <a:latin typeface="Arial" panose="020B0604020202020204" pitchFamily="34" charset="0"/>
                <a:cs typeface="Arial" panose="020B0604020202020204" pitchFamily="34" charset="0"/>
              </a:rPr>
              <a:t>times a week following the Little </a:t>
            </a:r>
            <a:r>
              <a:rPr lang="en-GB" sz="2200" dirty="0" err="1" smtClean="0">
                <a:latin typeface="Arial" panose="020B0604020202020204" pitchFamily="34" charset="0"/>
                <a:cs typeface="Arial" panose="020B0604020202020204" pitchFamily="34" charset="0"/>
              </a:rPr>
              <a:t>Wandle</a:t>
            </a:r>
            <a:r>
              <a:rPr lang="en-GB" sz="2200" dirty="0" smtClean="0">
                <a:latin typeface="Arial" panose="020B0604020202020204" pitchFamily="34" charset="0"/>
                <a:cs typeface="Arial" panose="020B0604020202020204" pitchFamily="34" charset="0"/>
              </a:rPr>
              <a:t> scheme. Year 1 and year 2 are taught separately. </a:t>
            </a: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The children </a:t>
            </a:r>
            <a:r>
              <a:rPr lang="en-GB" sz="2200" dirty="0" smtClean="0">
                <a:latin typeface="Arial" panose="020B0604020202020204" pitchFamily="34" charset="0"/>
                <a:cs typeface="Arial" panose="020B0604020202020204" pitchFamily="34" charset="0"/>
              </a:rPr>
              <a:t>are all currently reviewing what they learnt last year.</a:t>
            </a:r>
          </a:p>
          <a:p>
            <a:r>
              <a:rPr lang="en-GB" sz="2200" dirty="0" smtClean="0">
                <a:latin typeface="Arial" panose="020B0604020202020204" pitchFamily="34" charset="0"/>
                <a:cs typeface="Arial" panose="020B0604020202020204" pitchFamily="34" charset="0"/>
              </a:rPr>
              <a:t>Later this term, the year 2 children will move onto the Little </a:t>
            </a:r>
            <a:r>
              <a:rPr lang="en-GB" sz="2200" dirty="0" err="1" smtClean="0">
                <a:latin typeface="Arial" panose="020B0604020202020204" pitchFamily="34" charset="0"/>
                <a:cs typeface="Arial" panose="020B0604020202020204" pitchFamily="34" charset="0"/>
              </a:rPr>
              <a:t>Wandle</a:t>
            </a:r>
            <a:r>
              <a:rPr lang="en-GB" sz="2200" dirty="0" smtClean="0">
                <a:latin typeface="Arial" panose="020B0604020202020204" pitchFamily="34" charset="0"/>
                <a:cs typeface="Arial" panose="020B0604020202020204" pitchFamily="34" charset="0"/>
              </a:rPr>
              <a:t> ‘Bridge to Spelling’ programme which will require practising lists of spellings at home.</a:t>
            </a:r>
          </a:p>
          <a:p>
            <a:r>
              <a:rPr lang="en-GB" sz="2200" dirty="0">
                <a:latin typeface="Arial" panose="020B0604020202020204" pitchFamily="34" charset="0"/>
                <a:cs typeface="Arial" panose="020B0604020202020204" pitchFamily="34" charset="0"/>
              </a:rPr>
              <a:t>Y</a:t>
            </a:r>
            <a:r>
              <a:rPr lang="en-GB" sz="2200" dirty="0" smtClean="0">
                <a:latin typeface="Arial" panose="020B0604020202020204" pitchFamily="34" charset="0"/>
                <a:cs typeface="Arial" panose="020B0604020202020204" pitchFamily="34" charset="0"/>
              </a:rPr>
              <a:t>ear 1 children will complete a statutory Phonics Screening check in June 2023 and further information on this will follow nearer the time. </a:t>
            </a:r>
            <a:endParaRPr lang="en-GB" sz="2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129135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357158" y="214290"/>
            <a:ext cx="8229600" cy="1143000"/>
          </a:xfrm>
        </p:spPr>
        <p:txBody>
          <a:bodyPr/>
          <a:lstStyle/>
          <a:p>
            <a:pPr eaLnBrk="1" hangingPunct="1"/>
            <a:r>
              <a:rPr lang="en-GB" b="1" dirty="0">
                <a:solidFill>
                  <a:srgbClr val="FF0000"/>
                </a:solidFill>
                <a:latin typeface="Arial" panose="020B0604020202020204" pitchFamily="34" charset="0"/>
                <a:cs typeface="Arial" panose="020B0604020202020204" pitchFamily="34" charset="0"/>
              </a:rPr>
              <a:t>Maths</a:t>
            </a:r>
          </a:p>
        </p:txBody>
      </p:sp>
      <p:sp>
        <p:nvSpPr>
          <p:cNvPr id="3" name="Content Placeholder 2"/>
          <p:cNvSpPr>
            <a:spLocks noGrp="1"/>
          </p:cNvSpPr>
          <p:nvPr>
            <p:ph idx="1"/>
          </p:nvPr>
        </p:nvSpPr>
        <p:spPr>
          <a:xfrm>
            <a:off x="413788" y="1700808"/>
            <a:ext cx="8229600" cy="4525963"/>
          </a:xfrm>
        </p:spPr>
        <p:txBody>
          <a:bodyPr rtlCol="0">
            <a:normAutofit/>
          </a:bodyPr>
          <a:lstStyle/>
          <a:p>
            <a:pPr marL="0" indent="0" eaLnBrk="1" fontAlgn="auto" hangingPunct="1">
              <a:spcAft>
                <a:spcPts val="0"/>
              </a:spcAft>
              <a:buNone/>
              <a:defRPr/>
            </a:pPr>
            <a:r>
              <a:rPr lang="en-GB" sz="2000" dirty="0" smtClean="0">
                <a:latin typeface="Arial" panose="020B0604020202020204" pitchFamily="34" charset="0"/>
                <a:cs typeface="Arial" panose="020B0604020202020204" pitchFamily="34" charset="0"/>
              </a:rPr>
              <a:t>We </a:t>
            </a:r>
            <a:r>
              <a:rPr lang="en-GB" sz="2000" dirty="0">
                <a:latin typeface="Arial" panose="020B0604020202020204" pitchFamily="34" charset="0"/>
                <a:cs typeface="Arial" panose="020B0604020202020204" pitchFamily="34" charset="0"/>
              </a:rPr>
              <a:t>follow the </a:t>
            </a:r>
            <a:r>
              <a:rPr lang="en-GB" sz="2000" dirty="0" smtClean="0">
                <a:latin typeface="Arial" panose="020B0604020202020204" pitchFamily="34" charset="0"/>
                <a:cs typeface="Arial" panose="020B0604020202020204" pitchFamily="34" charset="0"/>
              </a:rPr>
              <a:t>Hampshire planning model for maths which is a spiral model so the children can revisit learning throughout the year. The teachers plan the lessons according to the needs of the children in their class. </a:t>
            </a:r>
          </a:p>
          <a:p>
            <a:pPr marL="0" indent="0" eaLnBrk="1" fontAlgn="auto" hangingPunct="1">
              <a:spcAft>
                <a:spcPts val="0"/>
              </a:spcAft>
              <a:buNone/>
              <a:defRPr/>
            </a:pPr>
            <a:endParaRPr lang="en-GB" sz="2000" dirty="0">
              <a:latin typeface="Arial" panose="020B0604020202020204" pitchFamily="34" charset="0"/>
              <a:cs typeface="Arial" panose="020B0604020202020204" pitchFamily="34" charset="0"/>
            </a:endParaRPr>
          </a:p>
          <a:p>
            <a:pPr marL="0" indent="0" eaLnBrk="1" fontAlgn="auto" hangingPunct="1">
              <a:spcAft>
                <a:spcPts val="0"/>
              </a:spcAft>
              <a:buNone/>
              <a:defRPr/>
            </a:pPr>
            <a:r>
              <a:rPr lang="en-GB" sz="2000" dirty="0" smtClean="0">
                <a:latin typeface="Arial" panose="020B0604020202020204" pitchFamily="34" charset="0"/>
                <a:cs typeface="Arial" panose="020B0604020202020204" pitchFamily="34" charset="0"/>
              </a:rPr>
              <a:t>In addition to these maths lessons we also follow a programme called ‘Mastering Number’ which helps children to understand number and increase their fluency skills. There are separate </a:t>
            </a:r>
            <a:r>
              <a:rPr lang="en-GB" sz="2000" dirty="0">
                <a:latin typeface="Arial" panose="020B0604020202020204" pitchFamily="34" charset="0"/>
                <a:cs typeface="Arial" panose="020B0604020202020204" pitchFamily="34" charset="0"/>
              </a:rPr>
              <a:t>objectives for Year 1 and Year </a:t>
            </a:r>
            <a:r>
              <a:rPr lang="en-GB" sz="2000" dirty="0" smtClean="0">
                <a:latin typeface="Arial" panose="020B0604020202020204" pitchFamily="34" charset="0"/>
                <a:cs typeface="Arial" panose="020B0604020202020204" pitchFamily="34" charset="0"/>
              </a:rPr>
              <a:t>2 in both.</a:t>
            </a:r>
            <a:endParaRPr lang="en-GB" sz="2000" dirty="0">
              <a:latin typeface="Arial" panose="020B0604020202020204" pitchFamily="34" charset="0"/>
              <a:cs typeface="Arial" panose="020B0604020202020204" pitchFamily="34" charset="0"/>
            </a:endParaRPr>
          </a:p>
        </p:txBody>
      </p:sp>
      <p:pic>
        <p:nvPicPr>
          <p:cNvPr id="20485" name="Picture 5" descr="http://t0.gstatic.com/images?q=tbn:ANd9GcT_ojKaZ4QQQ-55X7SLAO74pFFW5cTFkwYiybsaYKL8rN9OShSQmg"/>
          <p:cNvPicPr>
            <a:picLocks noChangeAspect="1" noChangeArrowheads="1"/>
          </p:cNvPicPr>
          <p:nvPr/>
        </p:nvPicPr>
        <p:blipFill>
          <a:blip r:embed="rId3"/>
          <a:srcRect/>
          <a:stretch>
            <a:fillRect/>
          </a:stretch>
        </p:blipFill>
        <p:spPr bwMode="auto">
          <a:xfrm>
            <a:off x="428596" y="214290"/>
            <a:ext cx="1694245" cy="1264168"/>
          </a:xfrm>
          <a:prstGeom prst="rect">
            <a:avLst/>
          </a:prstGeom>
          <a:noFill/>
        </p:spPr>
      </p:pic>
      <p:pic>
        <p:nvPicPr>
          <p:cNvPr id="20487" name="Picture 7" descr="http://t3.gstatic.com/images?q=tbn:ANd9GcQYnSN0yCOe5QVsa5G5cdV72iO96Ji0O9nI6VKrfusEr2bFTLRT"/>
          <p:cNvPicPr>
            <a:picLocks noChangeAspect="1" noChangeArrowheads="1"/>
          </p:cNvPicPr>
          <p:nvPr/>
        </p:nvPicPr>
        <p:blipFill>
          <a:blip r:embed="rId4"/>
          <a:srcRect/>
          <a:stretch>
            <a:fillRect/>
          </a:stretch>
        </p:blipFill>
        <p:spPr bwMode="auto">
          <a:xfrm>
            <a:off x="6929454" y="214290"/>
            <a:ext cx="1734821" cy="1271319"/>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1DAA19-50F6-4381-BD56-434D589E85A2}"/>
              </a:ext>
            </a:extLst>
          </p:cNvPr>
          <p:cNvSpPr>
            <a:spLocks noGrp="1"/>
          </p:cNvSpPr>
          <p:nvPr>
            <p:ph idx="1"/>
          </p:nvPr>
        </p:nvSpPr>
        <p:spPr>
          <a:xfrm>
            <a:off x="395536" y="980728"/>
            <a:ext cx="8640960" cy="5256584"/>
          </a:xfrm>
        </p:spPr>
        <p:txBody>
          <a:bodyPr/>
          <a:lstStyle/>
          <a:p>
            <a:pPr marL="0" indent="0">
              <a:buNone/>
            </a:pPr>
            <a:r>
              <a:rPr lang="en-GB" sz="2400" dirty="0">
                <a:latin typeface="Arial" panose="020B0604020202020204" pitchFamily="34" charset="0"/>
                <a:cs typeface="Arial" panose="020B0604020202020204" pitchFamily="34" charset="0"/>
              </a:rPr>
              <a:t>We cover the following areas;  </a:t>
            </a:r>
          </a:p>
          <a:p>
            <a:r>
              <a:rPr lang="en-GB" sz="2400" dirty="0">
                <a:latin typeface="Arial" panose="020B0604020202020204" pitchFamily="34" charset="0"/>
                <a:cs typeface="Arial" panose="020B0604020202020204" pitchFamily="34" charset="0"/>
              </a:rPr>
              <a:t>Number and Place Value </a:t>
            </a:r>
          </a:p>
          <a:p>
            <a:r>
              <a:rPr lang="en-GB" sz="2400" dirty="0">
                <a:latin typeface="Arial" panose="020B0604020202020204" pitchFamily="34" charset="0"/>
                <a:cs typeface="Arial" panose="020B0604020202020204" pitchFamily="34" charset="0"/>
              </a:rPr>
              <a:t>Calculations (addition, subtraction, multiplication and division)</a:t>
            </a:r>
          </a:p>
          <a:p>
            <a:r>
              <a:rPr lang="en-GB" sz="2400" dirty="0">
                <a:latin typeface="Arial" panose="020B0604020202020204" pitchFamily="34" charset="0"/>
                <a:cs typeface="Arial" panose="020B0604020202020204" pitchFamily="34" charset="0"/>
              </a:rPr>
              <a:t>Geometry – properties of shapes and position and direction</a:t>
            </a:r>
          </a:p>
          <a:p>
            <a:r>
              <a:rPr lang="en-GB" sz="2400" dirty="0">
                <a:latin typeface="Arial" panose="020B0604020202020204" pitchFamily="34" charset="0"/>
                <a:cs typeface="Arial" panose="020B0604020202020204" pitchFamily="34" charset="0"/>
              </a:rPr>
              <a:t>Measurement, Fractions, Problem solving and Statistics.  </a:t>
            </a:r>
          </a:p>
          <a:p>
            <a:r>
              <a:rPr lang="en-GB" sz="2400" dirty="0">
                <a:latin typeface="Arial" panose="020B0604020202020204" pitchFamily="34" charset="0"/>
                <a:cs typeface="Arial" panose="020B0604020202020204" pitchFamily="34" charset="0"/>
              </a:rPr>
              <a:t>Your child will develop their knowledge and understanding of maths through practical and written activities, exploration and discussion.</a:t>
            </a:r>
          </a:p>
        </p:txBody>
      </p:sp>
      <p:sp>
        <p:nvSpPr>
          <p:cNvPr id="4" name="TextBox 3">
            <a:extLst>
              <a:ext uri="{FF2B5EF4-FFF2-40B4-BE49-F238E27FC236}">
                <a16:creationId xmlns:a16="http://schemas.microsoft.com/office/drawing/2014/main" id="{42728DD4-92CF-4FAA-B604-FECABBD2159B}"/>
              </a:ext>
            </a:extLst>
          </p:cNvPr>
          <p:cNvSpPr txBox="1"/>
          <p:nvPr/>
        </p:nvSpPr>
        <p:spPr>
          <a:xfrm>
            <a:off x="2267744" y="211287"/>
            <a:ext cx="4464496" cy="769441"/>
          </a:xfrm>
          <a:prstGeom prst="rect">
            <a:avLst/>
          </a:prstGeom>
          <a:noFill/>
        </p:spPr>
        <p:txBody>
          <a:bodyPr wrap="square" rtlCol="0">
            <a:spAutoFit/>
          </a:bodyPr>
          <a:lstStyle/>
          <a:p>
            <a:pPr algn="ctr"/>
            <a:r>
              <a:rPr lang="en-GB" sz="4400" b="1" dirty="0">
                <a:solidFill>
                  <a:srgbClr val="FF0000"/>
                </a:solidFill>
                <a:cs typeface="Arial" panose="020B0604020202020204" pitchFamily="34" charset="0"/>
              </a:rPr>
              <a:t>Maths</a:t>
            </a:r>
          </a:p>
        </p:txBody>
      </p:sp>
    </p:spTree>
    <p:extLst>
      <p:ext uri="{BB962C8B-B14F-4D97-AF65-F5344CB8AC3E}">
        <p14:creationId xmlns:p14="http://schemas.microsoft.com/office/powerpoint/2010/main" val="1969903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457200" y="129024"/>
            <a:ext cx="8229600" cy="1143000"/>
          </a:xfrm>
        </p:spPr>
        <p:txBody>
          <a:bodyPr/>
          <a:lstStyle/>
          <a:p>
            <a:pPr eaLnBrk="1" hangingPunct="1"/>
            <a:r>
              <a:rPr lang="en-GB" b="1" dirty="0">
                <a:solidFill>
                  <a:srgbClr val="FF0000"/>
                </a:solidFill>
                <a:latin typeface="Arial" panose="020B0604020202020204" pitchFamily="34" charset="0"/>
                <a:cs typeface="Arial" panose="020B0604020202020204" pitchFamily="34" charset="0"/>
              </a:rPr>
              <a:t>Homework </a:t>
            </a:r>
          </a:p>
        </p:txBody>
      </p:sp>
      <p:sp>
        <p:nvSpPr>
          <p:cNvPr id="22530" name="Content Placeholder 2"/>
          <p:cNvSpPr>
            <a:spLocks noGrp="1"/>
          </p:cNvSpPr>
          <p:nvPr>
            <p:ph idx="1"/>
          </p:nvPr>
        </p:nvSpPr>
        <p:spPr>
          <a:xfrm>
            <a:off x="143000" y="1272024"/>
            <a:ext cx="9001000" cy="4525962"/>
          </a:xfrm>
        </p:spPr>
        <p:txBody>
          <a:bodyPr/>
          <a:lstStyle/>
          <a:p>
            <a:r>
              <a:rPr lang="en-GB" sz="2400" dirty="0" smtClean="0">
                <a:latin typeface="Arial" panose="020B0604020202020204" pitchFamily="34" charset="0"/>
                <a:cs typeface="Arial" panose="020B0604020202020204" pitchFamily="34" charset="0"/>
              </a:rPr>
              <a:t>Homework will be sent out at the beginning of every half term.</a:t>
            </a:r>
          </a:p>
          <a:p>
            <a:r>
              <a:rPr lang="en-GB" sz="2400" dirty="0" smtClean="0">
                <a:latin typeface="Arial" panose="020B0604020202020204" pitchFamily="34" charset="0"/>
                <a:cs typeface="Arial" panose="020B0604020202020204" pitchFamily="34" charset="0"/>
              </a:rPr>
              <a:t>There will be a maths home focus every half term.</a:t>
            </a:r>
          </a:p>
          <a:p>
            <a:r>
              <a:rPr lang="en-GB" sz="2400" dirty="0" smtClean="0">
                <a:latin typeface="Arial" panose="020B0604020202020204" pitchFamily="34" charset="0"/>
                <a:cs typeface="Arial" panose="020B0604020202020204" pitchFamily="34" charset="0"/>
              </a:rPr>
              <a:t>Daily Reading (please aim for 5 reads per week if possible)  .</a:t>
            </a:r>
          </a:p>
          <a:p>
            <a:r>
              <a:rPr lang="en-GB" sz="2400" dirty="0" smtClean="0">
                <a:latin typeface="Arial" panose="020B0604020202020204" pitchFamily="34" charset="0"/>
                <a:cs typeface="Arial" panose="020B0604020202020204" pitchFamily="34" charset="0"/>
              </a:rPr>
              <a:t>There </a:t>
            </a:r>
            <a:r>
              <a:rPr lang="en-GB" sz="2400" dirty="0">
                <a:latin typeface="Arial" panose="020B0604020202020204" pitchFamily="34" charset="0"/>
                <a:cs typeface="Arial" panose="020B0604020202020204" pitchFamily="34" charset="0"/>
              </a:rPr>
              <a:t>are also weekly spellings which will begin later in the year for Year 2s. </a:t>
            </a:r>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Any work undertaken at home should be in short bursts. </a:t>
            </a:r>
          </a:p>
          <a:p>
            <a:r>
              <a:rPr lang="en-GB" sz="2400" dirty="0" smtClean="0">
                <a:latin typeface="Arial" panose="020B0604020202020204" pitchFamily="34" charset="0"/>
                <a:cs typeface="Arial" panose="020B0604020202020204" pitchFamily="34" charset="0"/>
              </a:rPr>
              <a:t>If your child is a reluctant reader at home, don’t force them to read for longer than they are comfortable with. They don’t have to read a whole book each time. </a:t>
            </a:r>
            <a:r>
              <a:rPr lang="en-GB" sz="2400" dirty="0">
                <a:latin typeface="Arial" panose="020B0604020202020204" pitchFamily="34" charset="0"/>
                <a:cs typeface="Arial" panose="020B0604020202020204" pitchFamily="34" charset="0"/>
              </a:rPr>
              <a:t>T</a:t>
            </a:r>
            <a:r>
              <a:rPr lang="en-GB" sz="2400" dirty="0" smtClean="0">
                <a:latin typeface="Arial" panose="020B0604020202020204" pitchFamily="34" charset="0"/>
                <a:cs typeface="Arial" panose="020B0604020202020204" pitchFamily="34" charset="0"/>
              </a:rPr>
              <a:t>ry taking turns reading a page each if that helps.</a:t>
            </a:r>
            <a:endParaRPr lang="en-GB" sz="2400" dirty="0">
              <a:latin typeface="Arial" panose="020B0604020202020204" pitchFamily="34" charset="0"/>
              <a:cs typeface="Arial" panose="020B0604020202020204" pitchFamily="34" charset="0"/>
            </a:endParaRPr>
          </a:p>
          <a:p>
            <a:pPr eaLnBrk="1" hangingPunct="1"/>
            <a:endParaRPr lang="en-GB" sz="2400"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latin typeface="Arial" panose="020B0604020202020204" pitchFamily="34" charset="0"/>
                <a:cs typeface="Arial" panose="020B0604020202020204" pitchFamily="34" charset="0"/>
              </a:rPr>
              <a:t>New Homework Format</a:t>
            </a:r>
            <a:endParaRPr lang="en-GB" b="1" dirty="0">
              <a:solidFill>
                <a:srgbClr val="FF0000"/>
              </a:solidFill>
              <a:latin typeface="Arial" panose="020B0604020202020204" pitchFamily="34" charset="0"/>
              <a:cs typeface="Arial" panose="020B0604020202020204" pitchFamily="34" charset="0"/>
            </a:endParaRPr>
          </a:p>
        </p:txBody>
      </p:sp>
      <p:sp>
        <p:nvSpPr>
          <p:cNvPr id="7" name="Text Box 2"/>
          <p:cNvSpPr txBox="1">
            <a:spLocks noChangeArrowheads="1"/>
          </p:cNvSpPr>
          <p:nvPr/>
        </p:nvSpPr>
        <p:spPr bwMode="auto">
          <a:xfrm>
            <a:off x="3419475" y="8667750"/>
            <a:ext cx="373063" cy="31273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2"/>
          <p:cNvSpPr txBox="1">
            <a:spLocks noChangeArrowheads="1"/>
          </p:cNvSpPr>
          <p:nvPr/>
        </p:nvSpPr>
        <p:spPr bwMode="auto">
          <a:xfrm>
            <a:off x="3784600" y="8539163"/>
            <a:ext cx="373063" cy="3127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Box 2"/>
          <p:cNvSpPr txBox="1">
            <a:spLocks noChangeArrowheads="1"/>
          </p:cNvSpPr>
          <p:nvPr/>
        </p:nvSpPr>
        <p:spPr bwMode="auto">
          <a:xfrm>
            <a:off x="3792538" y="8853488"/>
            <a:ext cx="373062" cy="3111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4165600" y="8664575"/>
            <a:ext cx="373063" cy="31273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 Box 2"/>
          <p:cNvSpPr txBox="1">
            <a:spLocks noChangeArrowheads="1"/>
          </p:cNvSpPr>
          <p:nvPr/>
        </p:nvSpPr>
        <p:spPr bwMode="auto">
          <a:xfrm>
            <a:off x="4546600" y="8494713"/>
            <a:ext cx="373063" cy="3127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2"/>
          <p:cNvSpPr txBox="1">
            <a:spLocks noChangeArrowheads="1"/>
          </p:cNvSpPr>
          <p:nvPr/>
        </p:nvSpPr>
        <p:spPr bwMode="auto">
          <a:xfrm>
            <a:off x="4546600" y="8809038"/>
            <a:ext cx="373063" cy="3127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36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 Box 2"/>
          <p:cNvSpPr txBox="1">
            <a:spLocks noChangeArrowheads="1"/>
          </p:cNvSpPr>
          <p:nvPr/>
        </p:nvSpPr>
        <p:spPr bwMode="auto">
          <a:xfrm>
            <a:off x="3398838" y="10058400"/>
            <a:ext cx="396875" cy="31273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10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 Box 2"/>
          <p:cNvSpPr txBox="1">
            <a:spLocks noChangeArrowheads="1"/>
          </p:cNvSpPr>
          <p:nvPr/>
        </p:nvSpPr>
        <p:spPr bwMode="auto">
          <a:xfrm>
            <a:off x="3800475" y="9885363"/>
            <a:ext cx="350838" cy="3111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 Box 2"/>
          <p:cNvSpPr txBox="1">
            <a:spLocks noChangeArrowheads="1"/>
          </p:cNvSpPr>
          <p:nvPr/>
        </p:nvSpPr>
        <p:spPr bwMode="auto">
          <a:xfrm>
            <a:off x="3792538" y="10196513"/>
            <a:ext cx="350837" cy="3127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2"/>
          <p:cNvSpPr txBox="1">
            <a:spLocks noChangeArrowheads="1"/>
          </p:cNvSpPr>
          <p:nvPr/>
        </p:nvSpPr>
        <p:spPr bwMode="auto">
          <a:xfrm>
            <a:off x="4156075" y="10031413"/>
            <a:ext cx="350838" cy="3111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 Box 2"/>
          <p:cNvSpPr txBox="1">
            <a:spLocks noChangeArrowheads="1"/>
          </p:cNvSpPr>
          <p:nvPr/>
        </p:nvSpPr>
        <p:spPr bwMode="auto">
          <a:xfrm>
            <a:off x="4503738" y="9877425"/>
            <a:ext cx="350837" cy="31273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2"/>
          <p:cNvSpPr txBox="1">
            <a:spLocks noChangeArrowheads="1"/>
          </p:cNvSpPr>
          <p:nvPr/>
        </p:nvSpPr>
        <p:spPr bwMode="auto">
          <a:xfrm>
            <a:off x="4503738" y="10193338"/>
            <a:ext cx="350837" cy="3127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a:effectLst/>
                <a:latin typeface="Sassoon Infant Std" panose="020B0503020103030203" pitchFamily="34" charset="0"/>
                <a:ea typeface="Calibri" panose="020F0502020204030204" pitchFamily="34" charset="0"/>
                <a:cs typeface="Times New Roman" panose="02020603050405020304" pitchFamily="18" charset="0"/>
              </a:rPr>
              <a:t>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descr="Key Stage 1 Homework Grid Autumn 1 - Word"/>
          <p:cNvPicPr>
            <a:picLocks noChangeAspect="1"/>
          </p:cNvPicPr>
          <p:nvPr/>
        </p:nvPicPr>
        <p:blipFill rotWithShape="1">
          <a:blip r:embed="rId2">
            <a:extLst>
              <a:ext uri="{28A0092B-C50C-407E-A947-70E740481C1C}">
                <a14:useLocalDpi xmlns:a14="http://schemas.microsoft.com/office/drawing/2010/main" val="0"/>
              </a:ext>
            </a:extLst>
          </a:blip>
          <a:srcRect l="24801" t="23787" r="25588" b="4857"/>
          <a:stretch/>
        </p:blipFill>
        <p:spPr>
          <a:xfrm>
            <a:off x="3275856" y="2791004"/>
            <a:ext cx="4536504" cy="3528393"/>
          </a:xfrm>
          <a:prstGeom prst="rect">
            <a:avLst/>
          </a:prstGeom>
        </p:spPr>
      </p:pic>
      <p:sp>
        <p:nvSpPr>
          <p:cNvPr id="20" name="TextBox 19"/>
          <p:cNvSpPr txBox="1"/>
          <p:nvPr/>
        </p:nvSpPr>
        <p:spPr>
          <a:xfrm>
            <a:off x="457200" y="1417638"/>
            <a:ext cx="8147248" cy="1200329"/>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Every half term we will send home 3 suggested activities, you choose what you are able to do at home.</a:t>
            </a:r>
          </a:p>
          <a:p>
            <a:pPr marL="285750" indent="-285750">
              <a:buFont typeface="Arial" panose="020B0604020202020204" pitchFamily="34" charset="0"/>
              <a:buChar char="•"/>
            </a:pPr>
            <a:r>
              <a:rPr lang="en-GB" dirty="0" smtClean="0"/>
              <a:t>Towards the end of the half term we will have a session in class where children can share what they did.</a:t>
            </a:r>
            <a:endParaRPr lang="en-GB" dirty="0"/>
          </a:p>
        </p:txBody>
      </p:sp>
    </p:spTree>
    <p:extLst>
      <p:ext uri="{BB962C8B-B14F-4D97-AF65-F5344CB8AC3E}">
        <p14:creationId xmlns:p14="http://schemas.microsoft.com/office/powerpoint/2010/main" val="492105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latin typeface="Arial" panose="020B0604020202020204" pitchFamily="34" charset="0"/>
                <a:cs typeface="Arial" panose="020B0604020202020204" pitchFamily="34" charset="0"/>
              </a:rPr>
              <a:t>Maths Home Focus</a:t>
            </a:r>
            <a:endParaRPr lang="en-GB" b="1" dirty="0">
              <a:solidFill>
                <a:srgbClr val="FF0000"/>
              </a:solidFill>
              <a:latin typeface="Arial" panose="020B0604020202020204" pitchFamily="34" charset="0"/>
              <a:cs typeface="Arial" panose="020B0604020202020204" pitchFamily="34" charset="0"/>
            </a:endParaRPr>
          </a:p>
        </p:txBody>
      </p:sp>
      <p:pic>
        <p:nvPicPr>
          <p:cNvPr id="5" name="Picture 4" descr="YEAR 1 Mental Maths Fluency home focus letter A1 - Word"/>
          <p:cNvPicPr>
            <a:picLocks noChangeAspect="1"/>
          </p:cNvPicPr>
          <p:nvPr/>
        </p:nvPicPr>
        <p:blipFill rotWithShape="1">
          <a:blip r:embed="rId2">
            <a:extLst>
              <a:ext uri="{28A0092B-C50C-407E-A947-70E740481C1C}">
                <a14:useLocalDpi xmlns:a14="http://schemas.microsoft.com/office/drawing/2010/main" val="0"/>
              </a:ext>
            </a:extLst>
          </a:blip>
          <a:srcRect l="30313" t="9224" r="31101" b="1944"/>
          <a:stretch/>
        </p:blipFill>
        <p:spPr>
          <a:xfrm>
            <a:off x="5148064" y="1556792"/>
            <a:ext cx="3701919" cy="4608512"/>
          </a:xfrm>
          <a:prstGeom prst="rect">
            <a:avLst/>
          </a:prstGeom>
        </p:spPr>
      </p:pic>
      <p:sp>
        <p:nvSpPr>
          <p:cNvPr id="6" name="TextBox 5"/>
          <p:cNvSpPr txBox="1"/>
          <p:nvPr/>
        </p:nvSpPr>
        <p:spPr>
          <a:xfrm>
            <a:off x="251520" y="1417638"/>
            <a:ext cx="4680520" cy="3477875"/>
          </a:xfrm>
          <a:prstGeom prst="rect">
            <a:avLst/>
          </a:prstGeom>
          <a:noFill/>
          <a:ln>
            <a:noFill/>
          </a:ln>
        </p:spPr>
        <p:txBody>
          <a:bodyPr wrap="square" rtlCol="0">
            <a:spAutoFit/>
          </a:bodyPr>
          <a:lstStyle/>
          <a:p>
            <a:r>
              <a:rPr lang="en-GB" sz="2200" dirty="0" smtClean="0"/>
              <a:t>We work on the children’s mental fluency in every maths lesson. </a:t>
            </a:r>
          </a:p>
          <a:p>
            <a:r>
              <a:rPr lang="en-GB" sz="2200" dirty="0" smtClean="0"/>
              <a:t>To support their learning at home, we send out a different focus every half term along with links to relevant games, some of which they will have seen in school.</a:t>
            </a:r>
          </a:p>
          <a:p>
            <a:r>
              <a:rPr lang="en-GB" sz="2200" dirty="0" smtClean="0"/>
              <a:t>These skills can be practised anytime, anywhere </a:t>
            </a:r>
            <a:r>
              <a:rPr lang="en-GB" sz="2200" dirty="0" err="1" smtClean="0"/>
              <a:t>eg</a:t>
            </a:r>
            <a:r>
              <a:rPr lang="en-GB" sz="2200" dirty="0" smtClean="0"/>
              <a:t>. Waiting in the car, on the way to school etc.</a:t>
            </a:r>
            <a:endParaRPr lang="en-GB" sz="2200" dirty="0"/>
          </a:p>
        </p:txBody>
      </p:sp>
    </p:spTree>
    <p:extLst>
      <p:ext uri="{BB962C8B-B14F-4D97-AF65-F5344CB8AC3E}">
        <p14:creationId xmlns:p14="http://schemas.microsoft.com/office/powerpoint/2010/main" val="2418335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440556" y="0"/>
            <a:ext cx="8229600" cy="1143000"/>
          </a:xfrm>
        </p:spPr>
        <p:txBody>
          <a:bodyPr/>
          <a:lstStyle/>
          <a:p>
            <a:pPr eaLnBrk="1" hangingPunct="1"/>
            <a:r>
              <a:rPr lang="en-GB" b="1" dirty="0">
                <a:solidFill>
                  <a:srgbClr val="FF0000"/>
                </a:solidFill>
                <a:latin typeface="Arial" panose="020B0604020202020204" pitchFamily="34" charset="0"/>
                <a:cs typeface="Arial" panose="020B0604020202020204" pitchFamily="34" charset="0"/>
              </a:rPr>
              <a:t>End of Year 2 Assessment</a:t>
            </a:r>
          </a:p>
        </p:txBody>
      </p:sp>
      <p:sp>
        <p:nvSpPr>
          <p:cNvPr id="23554" name="Content Placeholder 2"/>
          <p:cNvSpPr>
            <a:spLocks noGrp="1"/>
          </p:cNvSpPr>
          <p:nvPr>
            <p:ph idx="1"/>
          </p:nvPr>
        </p:nvSpPr>
        <p:spPr>
          <a:xfrm>
            <a:off x="2411760" y="1158528"/>
            <a:ext cx="6258396" cy="5500687"/>
          </a:xfrm>
        </p:spPr>
        <p:txBody>
          <a:bodyPr/>
          <a:lstStyle/>
          <a:p>
            <a:pPr marL="0" indent="0" eaLnBrk="1" hangingPunct="1">
              <a:buNone/>
            </a:pPr>
            <a:r>
              <a:rPr lang="en-GB" sz="2400" dirty="0" smtClean="0">
                <a:latin typeface="Arial" panose="020B0604020202020204" pitchFamily="34" charset="0"/>
                <a:cs typeface="Arial" panose="020B0604020202020204" pitchFamily="34" charset="0"/>
              </a:rPr>
              <a:t>Usually the children in Year 2 have undertaken end of Key Stage Assessments (SATS). These tests are now non-</a:t>
            </a:r>
            <a:r>
              <a:rPr lang="en-GB" sz="2400" dirty="0" err="1" smtClean="0">
                <a:latin typeface="Arial" panose="020B0604020202020204" pitchFamily="34" charset="0"/>
                <a:cs typeface="Arial" panose="020B0604020202020204" pitchFamily="34" charset="0"/>
              </a:rPr>
              <a:t>statuatory</a:t>
            </a:r>
            <a:r>
              <a:rPr lang="en-GB" sz="2400" dirty="0" smtClean="0">
                <a:latin typeface="Arial" panose="020B0604020202020204" pitchFamily="34" charset="0"/>
                <a:cs typeface="Arial" panose="020B0604020202020204" pitchFamily="34" charset="0"/>
              </a:rPr>
              <a:t>. </a:t>
            </a:r>
            <a:endParaRPr lang="en-GB" sz="1800" dirty="0">
              <a:latin typeface="Arial" panose="020B0604020202020204" pitchFamily="34" charset="0"/>
              <a:cs typeface="Arial" panose="020B0604020202020204" pitchFamily="34" charset="0"/>
            </a:endParaRPr>
          </a:p>
          <a:p>
            <a:pPr marL="0" indent="0" eaLnBrk="1" hangingPunct="1">
              <a:buNone/>
            </a:pPr>
            <a:r>
              <a:rPr lang="en-GB" sz="2400" dirty="0" smtClean="0">
                <a:latin typeface="Arial" panose="020B0604020202020204" pitchFamily="34" charset="0"/>
                <a:cs typeface="Arial" panose="020B0604020202020204" pitchFamily="34" charset="0"/>
              </a:rPr>
              <a:t>The tests are still published every year for schools to use if they choose to. </a:t>
            </a:r>
          </a:p>
          <a:p>
            <a:pPr marL="0" indent="0" eaLnBrk="1" hangingPunct="1">
              <a:buNone/>
            </a:pPr>
            <a:r>
              <a:rPr lang="en-GB" sz="2400" dirty="0" smtClean="0">
                <a:latin typeface="Arial" panose="020B0604020202020204" pitchFamily="34" charset="0"/>
                <a:cs typeface="Arial" panose="020B0604020202020204" pitchFamily="34" charset="0"/>
              </a:rPr>
              <a:t>We will administer the tests to the majority of our year 2’s at the end of the year.</a:t>
            </a:r>
          </a:p>
          <a:p>
            <a:pPr marL="0" indent="0" eaLnBrk="1" hangingPunct="1">
              <a:buNone/>
            </a:pPr>
            <a:r>
              <a:rPr lang="en-GB" sz="2400" dirty="0" smtClean="0">
                <a:latin typeface="Arial" panose="020B0604020202020204" pitchFamily="34" charset="0"/>
                <a:cs typeface="Arial" panose="020B0604020202020204" pitchFamily="34" charset="0"/>
              </a:rPr>
              <a:t>It is done in a very low key way so the children don’t even realise that they are taking a test!</a:t>
            </a:r>
          </a:p>
        </p:txBody>
      </p:sp>
      <p:pic>
        <p:nvPicPr>
          <p:cNvPr id="23559" name="Picture 7" descr="http://t2.gstatic.com/images?q=tbn:ANd9GcQ9rTBAfcDkHve-HfpiKAvTPRciOpWl2bggQ21U12E3zKN1Gc9BGQ"/>
          <p:cNvPicPr>
            <a:picLocks noChangeAspect="1" noChangeArrowheads="1"/>
          </p:cNvPicPr>
          <p:nvPr/>
        </p:nvPicPr>
        <p:blipFill>
          <a:blip r:embed="rId3"/>
          <a:srcRect/>
          <a:stretch>
            <a:fillRect/>
          </a:stretch>
        </p:blipFill>
        <p:spPr bwMode="auto">
          <a:xfrm>
            <a:off x="357158" y="1357298"/>
            <a:ext cx="1351633" cy="1909183"/>
          </a:xfrm>
          <a:prstGeom prst="rect">
            <a:avLst/>
          </a:prstGeom>
          <a:noFill/>
        </p:spPr>
      </p:pic>
      <p:pic>
        <p:nvPicPr>
          <p:cNvPr id="23561" name="Picture 9" descr="http://t1.gstatic.com/images?q=tbn:ANd9GcSZajq7t2MarZs7NY5y8D98-qRQEnoYMWnNCwZEkQ8z6y1IWgu9"/>
          <p:cNvPicPr>
            <a:picLocks noChangeAspect="1" noChangeArrowheads="1"/>
          </p:cNvPicPr>
          <p:nvPr/>
        </p:nvPicPr>
        <p:blipFill>
          <a:blip r:embed="rId4"/>
          <a:srcRect/>
          <a:stretch>
            <a:fillRect/>
          </a:stretch>
        </p:blipFill>
        <p:spPr bwMode="auto">
          <a:xfrm>
            <a:off x="619843" y="3447243"/>
            <a:ext cx="1330770" cy="1879714"/>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latin typeface="Arial" panose="020B0604020202020204" pitchFamily="34" charset="0"/>
                <a:cs typeface="Arial" panose="020B0604020202020204" pitchFamily="34" charset="0"/>
              </a:rPr>
              <a:t>SEND</a:t>
            </a:r>
            <a:endParaRPr lang="en-GB"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1446238"/>
            <a:ext cx="8064896" cy="4525963"/>
          </a:xfrm>
        </p:spPr>
        <p:txBody>
          <a:bodyPr/>
          <a:lstStyle/>
          <a:p>
            <a:r>
              <a:rPr lang="en-GB" sz="2000" dirty="0" smtClean="0">
                <a:latin typeface="Arial" panose="020B0604020202020204" pitchFamily="34" charset="0"/>
                <a:cs typeface="Arial" panose="020B0604020202020204" pitchFamily="34" charset="0"/>
              </a:rPr>
              <a:t>If you think your child needs extra help or support, or has additional needs, please chat to us about it in our parents meetings or email the office to make an appointment with your child’s teacher. </a:t>
            </a:r>
          </a:p>
          <a:p>
            <a:endParaRPr lang="en-GB" sz="8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All information and paperwork about children who have already had a SEND identified in Year R or Year 1 has been passed on to the new classes, and all the children’s previous teachers have written them targets for the start of their new class and for their receiving teacher. </a:t>
            </a:r>
          </a:p>
          <a:p>
            <a:endParaRPr lang="en-GB" sz="8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You can always contact our SENCO (special educational needs coordinator ) Miss Park at anytime via the office. </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8266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58"/>
            <a:ext cx="8229600" cy="1143000"/>
          </a:xfrm>
        </p:spPr>
        <p:txBody>
          <a:bodyPr/>
          <a:lstStyle/>
          <a:p>
            <a:r>
              <a:rPr lang="en-GB" b="1" dirty="0">
                <a:solidFill>
                  <a:srgbClr val="FF0000"/>
                </a:solidFill>
                <a:latin typeface="Arial" panose="020B0604020202020204" pitchFamily="34" charset="0"/>
                <a:cs typeface="Arial" panose="020B0604020202020204" pitchFamily="34" charset="0"/>
              </a:rPr>
              <a:t>How you can help</a:t>
            </a:r>
          </a:p>
        </p:txBody>
      </p:sp>
      <p:sp>
        <p:nvSpPr>
          <p:cNvPr id="3" name="Content Placeholder 2"/>
          <p:cNvSpPr>
            <a:spLocks noGrp="1"/>
          </p:cNvSpPr>
          <p:nvPr>
            <p:ph idx="1"/>
          </p:nvPr>
        </p:nvSpPr>
        <p:spPr>
          <a:xfrm>
            <a:off x="611560" y="1151758"/>
            <a:ext cx="8075240" cy="4752528"/>
          </a:xfrm>
        </p:spPr>
        <p:txBody>
          <a:bodyPr>
            <a:noAutofit/>
          </a:bodyPr>
          <a:lstStyle/>
          <a:p>
            <a:r>
              <a:rPr lang="en-GB" sz="2400" dirty="0">
                <a:latin typeface="Arial" panose="020B0604020202020204" pitchFamily="34" charset="0"/>
                <a:cs typeface="Arial" panose="020B0604020202020204" pitchFamily="34" charset="0"/>
              </a:rPr>
              <a:t>Encourage </a:t>
            </a:r>
            <a:r>
              <a:rPr lang="en-GB" sz="2400" dirty="0" smtClean="0">
                <a:latin typeface="Arial" panose="020B0604020202020204" pitchFamily="34" charset="0"/>
                <a:cs typeface="Arial" panose="020B0604020202020204" pitchFamily="34" charset="0"/>
              </a:rPr>
              <a:t>independence, get your children to do as much as they can for themselves </a:t>
            </a:r>
            <a:r>
              <a:rPr lang="en-GB" sz="2400" dirty="0">
                <a:latin typeface="Arial" panose="020B0604020202020204" pitchFamily="34" charset="0"/>
                <a:cs typeface="Arial" panose="020B0604020202020204" pitchFamily="34" charset="0"/>
              </a:rPr>
              <a:t>– be patient!</a:t>
            </a:r>
          </a:p>
          <a:p>
            <a:r>
              <a:rPr lang="en-GB" sz="2400" dirty="0">
                <a:latin typeface="Arial" panose="020B0604020202020204" pitchFamily="34" charset="0"/>
                <a:cs typeface="Arial" panose="020B0604020202020204" pitchFamily="34" charset="0"/>
              </a:rPr>
              <a:t>Share books together.</a:t>
            </a:r>
          </a:p>
          <a:p>
            <a:r>
              <a:rPr lang="en-GB" sz="2400" dirty="0">
                <a:latin typeface="Arial" panose="020B0604020202020204" pitchFamily="34" charset="0"/>
                <a:cs typeface="Arial" panose="020B0604020202020204" pitchFamily="34" charset="0"/>
              </a:rPr>
              <a:t>Short times spent on </a:t>
            </a:r>
            <a:r>
              <a:rPr lang="en-GB" sz="2400" dirty="0" smtClean="0">
                <a:latin typeface="Arial" panose="020B0604020202020204" pitchFamily="34" charset="0"/>
                <a:cs typeface="Arial" panose="020B0604020202020204" pitchFamily="34" charset="0"/>
              </a:rPr>
              <a:t>reading, maths and spelling- making it fun, hide tricky words around the house!</a:t>
            </a:r>
          </a:p>
          <a:p>
            <a:r>
              <a:rPr lang="en-GB" sz="2400" dirty="0" smtClean="0">
                <a:latin typeface="Arial" panose="020B0604020202020204" pitchFamily="34" charset="0"/>
                <a:cs typeface="Arial" panose="020B0604020202020204" pitchFamily="34" charset="0"/>
              </a:rPr>
              <a:t>Remember </a:t>
            </a:r>
            <a:r>
              <a:rPr lang="en-GB" sz="2400" dirty="0">
                <a:latin typeface="Arial" panose="020B0604020202020204" pitchFamily="34" charset="0"/>
                <a:cs typeface="Arial" panose="020B0604020202020204" pitchFamily="34" charset="0"/>
              </a:rPr>
              <a:t>Maths is everywhere: shopping, numbers on doors, shapes in the environment, board games</a:t>
            </a:r>
            <a:r>
              <a:rPr lang="en-GB" sz="2400" dirty="0" smtClean="0">
                <a:latin typeface="Arial" panose="020B0604020202020204" pitchFamily="34" charset="0"/>
                <a:cs typeface="Arial" panose="020B0604020202020204" pitchFamily="34" charset="0"/>
              </a:rPr>
              <a:t>. Talk about numbers wherever you go. </a:t>
            </a:r>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Please </a:t>
            </a:r>
            <a:r>
              <a:rPr lang="en-GB" sz="2400" dirty="0">
                <a:latin typeface="Arial" panose="020B0604020202020204" pitchFamily="34" charset="0"/>
                <a:cs typeface="Arial" panose="020B0604020202020204" pitchFamily="34" charset="0"/>
              </a:rPr>
              <a:t>clearly label or personalise your child’s belongings so they can take responsibility and organise their things.</a:t>
            </a:r>
          </a:p>
        </p:txBody>
      </p:sp>
    </p:spTree>
    <p:extLst>
      <p:ext uri="{BB962C8B-B14F-4D97-AF65-F5344CB8AC3E}">
        <p14:creationId xmlns:p14="http://schemas.microsoft.com/office/powerpoint/2010/main" val="154145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2E4DE-AB48-4B3B-AB74-0BC5E4CD637A}"/>
              </a:ext>
            </a:extLst>
          </p:cNvPr>
          <p:cNvSpPr>
            <a:spLocks noGrp="1"/>
          </p:cNvSpPr>
          <p:nvPr>
            <p:ph type="title"/>
          </p:nvPr>
        </p:nvSpPr>
        <p:spPr/>
        <p:txBody>
          <a:bodyPr/>
          <a:lstStyle/>
          <a:p>
            <a:r>
              <a:rPr lang="en-GB" b="1" dirty="0" smtClean="0">
                <a:solidFill>
                  <a:srgbClr val="FF0000"/>
                </a:solidFill>
                <a:latin typeface="Cambria" panose="02040503050406030204" pitchFamily="18" charset="0"/>
              </a:rPr>
              <a:t>Any </a:t>
            </a:r>
            <a:r>
              <a:rPr lang="en-GB" b="1" dirty="0">
                <a:solidFill>
                  <a:srgbClr val="FF0000"/>
                </a:solidFill>
                <a:latin typeface="Cambria" panose="02040503050406030204" pitchFamily="18" charset="0"/>
              </a:rPr>
              <a:t>Questions?</a:t>
            </a:r>
          </a:p>
        </p:txBody>
      </p:sp>
      <p:sp>
        <p:nvSpPr>
          <p:cNvPr id="11" name="Content Placeholder 10">
            <a:extLst>
              <a:ext uri="{FF2B5EF4-FFF2-40B4-BE49-F238E27FC236}">
                <a16:creationId xmlns:a16="http://schemas.microsoft.com/office/drawing/2014/main" id="{89CF410A-2E3F-4902-A160-B005E41CF352}"/>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24502"/>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5C833BE0-FA45-49B8-8D2B-BBA8F319128F}" vid="{E492BBF8-F62D-4870-8B89-5534EB4844E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2695</TotalTime>
  <Words>1778</Words>
  <Application>Microsoft Office PowerPoint</Application>
  <PresentationFormat>On-screen Show (4:3)</PresentationFormat>
  <Paragraphs>151</Paragraphs>
  <Slides>22</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Cambria</vt:lpstr>
      <vt:lpstr>Comic Sans MS</vt:lpstr>
      <vt:lpstr>Sassoon Infant Std</vt:lpstr>
      <vt:lpstr>Times New Roman</vt:lpstr>
      <vt:lpstr>Theme1</vt:lpstr>
      <vt:lpstr> Key Stage One   Curriculum Presentation </vt:lpstr>
      <vt:lpstr>Ethos and Values</vt:lpstr>
      <vt:lpstr>National Vs School Curriculum</vt:lpstr>
      <vt:lpstr>Transition</vt:lpstr>
      <vt:lpstr>How does the split class work?</vt:lpstr>
      <vt:lpstr>Topics  </vt:lpstr>
      <vt:lpstr>Typical timetable</vt:lpstr>
      <vt:lpstr>Reading</vt:lpstr>
      <vt:lpstr>Reading at Home</vt:lpstr>
      <vt:lpstr>PowerPoint Presentation</vt:lpstr>
      <vt:lpstr>Year 1 Writing</vt:lpstr>
      <vt:lpstr>    Year 2 Writing   </vt:lpstr>
      <vt:lpstr>Phonics</vt:lpstr>
      <vt:lpstr>Maths</vt:lpstr>
      <vt:lpstr>PowerPoint Presentation</vt:lpstr>
      <vt:lpstr>Homework </vt:lpstr>
      <vt:lpstr>New Homework Format</vt:lpstr>
      <vt:lpstr>Maths Home Focus</vt:lpstr>
      <vt:lpstr>End of Year 2 Assessment</vt:lpstr>
      <vt:lpstr>SEND</vt:lpstr>
      <vt:lpstr>How you can help</vt:lpstr>
      <vt:lpstr>Any Questions?</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Curriculum  Meeting</dc:title>
  <dc:creator>Wendy</dc:creator>
  <cp:lastModifiedBy>Penny Kinsella</cp:lastModifiedBy>
  <cp:revision>158</cp:revision>
  <dcterms:created xsi:type="dcterms:W3CDTF">2012-08-18T15:12:16Z</dcterms:created>
  <dcterms:modified xsi:type="dcterms:W3CDTF">2024-10-13T12:18:05Z</dcterms:modified>
</cp:coreProperties>
</file>